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6"/>
  </p:notesMasterIdLst>
  <p:sldIdLst>
    <p:sldId id="298" r:id="rId2"/>
    <p:sldId id="256" r:id="rId3"/>
    <p:sldId id="261" r:id="rId4"/>
    <p:sldId id="274" r:id="rId5"/>
    <p:sldId id="259" r:id="rId6"/>
    <p:sldId id="296" r:id="rId7"/>
    <p:sldId id="257" r:id="rId8"/>
    <p:sldId id="295" r:id="rId9"/>
    <p:sldId id="276" r:id="rId10"/>
    <p:sldId id="277" r:id="rId11"/>
    <p:sldId id="278" r:id="rId12"/>
    <p:sldId id="282" r:id="rId13"/>
    <p:sldId id="258" r:id="rId14"/>
    <p:sldId id="288" r:id="rId15"/>
    <p:sldId id="289" r:id="rId16"/>
    <p:sldId id="290" r:id="rId17"/>
    <p:sldId id="292" r:id="rId18"/>
    <p:sldId id="291" r:id="rId19"/>
    <p:sldId id="293" r:id="rId20"/>
    <p:sldId id="287" r:id="rId21"/>
    <p:sldId id="270" r:id="rId22"/>
    <p:sldId id="272" r:id="rId23"/>
    <p:sldId id="297" r:id="rId24"/>
    <p:sldId id="27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616" autoAdjust="0"/>
  </p:normalViewPr>
  <p:slideViewPr>
    <p:cSldViewPr>
      <p:cViewPr varScale="1">
        <p:scale>
          <a:sx n="61" d="100"/>
          <a:sy n="61" d="100"/>
        </p:scale>
        <p:origin x="162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504BD6-65F5-4D17-B9A9-12153E749437}" type="datetimeFigureOut">
              <a:rPr lang="en-US" smtClean="0"/>
              <a:pPr/>
              <a:t>6/25/2015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C79820-7F32-488A-8569-1E1BE28CC38D}" type="slidenum">
              <a:rPr lang="en-US" smtClean="0"/>
              <a:pPr/>
              <a:t>‹#›</a:t>
            </a:fld>
            <a:endParaRPr lang="en-US"/>
          </a:p>
        </p:txBody>
      </p:sp>
    </p:spTree>
    <p:extLst>
      <p:ext uri="{BB962C8B-B14F-4D97-AF65-F5344CB8AC3E}">
        <p14:creationId xmlns:p14="http://schemas.microsoft.com/office/powerpoint/2010/main" val="314759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showing this video teacher can ask his/her students – What did </a:t>
            </a:r>
            <a:r>
              <a:rPr lang="en-US" dirty="0" err="1" smtClean="0"/>
              <a:t>Hason</a:t>
            </a:r>
            <a:r>
              <a:rPr lang="en-US" dirty="0" smtClean="0"/>
              <a:t> Raja think about mankind, death and life of here and here after</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4</a:t>
            </a:fld>
            <a:endParaRPr lang="en-US"/>
          </a:p>
        </p:txBody>
      </p:sp>
    </p:spTree>
    <p:extLst>
      <p:ext uri="{BB962C8B-B14F-4D97-AF65-F5344CB8AC3E}">
        <p14:creationId xmlns:p14="http://schemas.microsoft.com/office/powerpoint/2010/main" val="976062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Then the meaning can be shown. Then they can be asked to make a sentence. Teacher can show the sentence for the feedback.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15</a:t>
            </a:fld>
            <a:endParaRPr lang="en-US"/>
          </a:p>
        </p:txBody>
      </p:sp>
    </p:spTree>
    <p:extLst>
      <p:ext uri="{BB962C8B-B14F-4D97-AF65-F5344CB8AC3E}">
        <p14:creationId xmlns:p14="http://schemas.microsoft.com/office/powerpoint/2010/main" val="3480538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Then the meaning can be shown. Then they can be asked to make a sentence. Teacher can show the sentence for the feedback.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16</a:t>
            </a:fld>
            <a:endParaRPr lang="en-US"/>
          </a:p>
        </p:txBody>
      </p:sp>
    </p:spTree>
    <p:extLst>
      <p:ext uri="{BB962C8B-B14F-4D97-AF65-F5344CB8AC3E}">
        <p14:creationId xmlns:p14="http://schemas.microsoft.com/office/powerpoint/2010/main" val="2428955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Then the meaning can be shown. Then they can be asked to make a sentence. Teacher can show the sentence for the feedback.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17</a:t>
            </a:fld>
            <a:endParaRPr lang="en-US"/>
          </a:p>
        </p:txBody>
      </p:sp>
    </p:spTree>
    <p:extLst>
      <p:ext uri="{BB962C8B-B14F-4D97-AF65-F5344CB8AC3E}">
        <p14:creationId xmlns:p14="http://schemas.microsoft.com/office/powerpoint/2010/main" val="946354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Then the meaning can be shown. Then they can be asked to make a sentence. Teacher can show the sentence for the feedback.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18</a:t>
            </a:fld>
            <a:endParaRPr lang="en-US"/>
          </a:p>
        </p:txBody>
      </p:sp>
    </p:spTree>
    <p:extLst>
      <p:ext uri="{BB962C8B-B14F-4D97-AF65-F5344CB8AC3E}">
        <p14:creationId xmlns:p14="http://schemas.microsoft.com/office/powerpoint/2010/main" val="543681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Then the meaning can be shown. Then they can be asked to make a sentence. Teacher can show the sentence for the feedback.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19</a:t>
            </a:fld>
            <a:endParaRPr lang="en-US"/>
          </a:p>
        </p:txBody>
      </p:sp>
    </p:spTree>
    <p:extLst>
      <p:ext uri="{BB962C8B-B14F-4D97-AF65-F5344CB8AC3E}">
        <p14:creationId xmlns:p14="http://schemas.microsoft.com/office/powerpoint/2010/main" val="2063246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 use black</a:t>
            </a:r>
            <a:r>
              <a:rPr lang="en-US" baseline="0" dirty="0" smtClean="0"/>
              <a:t>board by the students.</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20</a:t>
            </a:fld>
            <a:endParaRPr lang="en-US"/>
          </a:p>
        </p:txBody>
      </p:sp>
    </p:spTree>
    <p:extLst>
      <p:ext uri="{BB962C8B-B14F-4D97-AF65-F5344CB8AC3E}">
        <p14:creationId xmlns:p14="http://schemas.microsoft.com/office/powerpoint/2010/main" val="385409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a:t>
            </a:r>
            <a:r>
              <a:rPr lang="en-US" baseline="0" dirty="0" smtClean="0"/>
              <a:t> discuss shortly about </a:t>
            </a:r>
            <a:r>
              <a:rPr lang="en-US" baseline="0" dirty="0" err="1" smtClean="0"/>
              <a:t>Hason</a:t>
            </a:r>
            <a:r>
              <a:rPr lang="en-US" baseline="0" dirty="0" smtClean="0"/>
              <a:t> Raja`s childhood.</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21</a:t>
            </a:fld>
            <a:endParaRPr lang="en-US"/>
          </a:p>
        </p:txBody>
      </p:sp>
    </p:spTree>
    <p:extLst>
      <p:ext uri="{BB962C8B-B14F-4D97-AF65-F5344CB8AC3E}">
        <p14:creationId xmlns:p14="http://schemas.microsoft.com/office/powerpoint/2010/main" val="860729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a:t>
            </a:r>
            <a:r>
              <a:rPr lang="en-US" baseline="0" dirty="0" smtClean="0"/>
              <a:t> can discuss about </a:t>
            </a:r>
            <a:r>
              <a:rPr lang="en-US" baseline="0" dirty="0" err="1" smtClean="0"/>
              <a:t>Lalin</a:t>
            </a:r>
            <a:r>
              <a:rPr lang="en-US" baseline="0" dirty="0" smtClean="0"/>
              <a:t> Shah.</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22</a:t>
            </a:fld>
            <a:endParaRPr lang="en-US"/>
          </a:p>
        </p:txBody>
      </p:sp>
    </p:spTree>
    <p:extLst>
      <p:ext uri="{BB962C8B-B14F-4D97-AF65-F5344CB8AC3E}">
        <p14:creationId xmlns:p14="http://schemas.microsoft.com/office/powerpoint/2010/main" val="791599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5</a:t>
            </a:fld>
            <a:endParaRPr lang="en-US"/>
          </a:p>
        </p:txBody>
      </p:sp>
    </p:spTree>
    <p:extLst>
      <p:ext uri="{BB962C8B-B14F-4D97-AF65-F5344CB8AC3E}">
        <p14:creationId xmlns:p14="http://schemas.microsoft.com/office/powerpoint/2010/main" val="2323510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can ask to his/her</a:t>
            </a:r>
            <a:r>
              <a:rPr lang="en-US" baseline="0" dirty="0" smtClean="0"/>
              <a:t> </a:t>
            </a:r>
            <a:r>
              <a:rPr lang="en-US" baseline="0" dirty="0" err="1" smtClean="0"/>
              <a:t>ss</a:t>
            </a:r>
            <a:r>
              <a:rPr lang="en-US" baseline="0" dirty="0" smtClean="0"/>
              <a:t> to do orally or written.</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8</a:t>
            </a:fld>
            <a:endParaRPr lang="en-US"/>
          </a:p>
        </p:txBody>
      </p:sp>
    </p:spTree>
    <p:extLst>
      <p:ext uri="{BB962C8B-B14F-4D97-AF65-F5344CB8AC3E}">
        <p14:creationId xmlns:p14="http://schemas.microsoft.com/office/powerpoint/2010/main" val="4167422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will discuss about </a:t>
            </a:r>
            <a:r>
              <a:rPr lang="en-US" dirty="0" err="1" smtClean="0"/>
              <a:t>Hason</a:t>
            </a:r>
            <a:r>
              <a:rPr lang="en-US" dirty="0" smtClean="0"/>
              <a:t> Raja with pictures.</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9</a:t>
            </a:fld>
            <a:endParaRPr lang="en-US"/>
          </a:p>
        </p:txBody>
      </p:sp>
    </p:spTree>
    <p:extLst>
      <p:ext uri="{BB962C8B-B14F-4D97-AF65-F5344CB8AC3E}">
        <p14:creationId xmlns:p14="http://schemas.microsoft.com/office/powerpoint/2010/main" val="3302266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will discuss about </a:t>
            </a:r>
            <a:r>
              <a:rPr lang="en-US" dirty="0" err="1" smtClean="0"/>
              <a:t>Hason</a:t>
            </a:r>
            <a:r>
              <a:rPr lang="en-US" dirty="0" smtClean="0"/>
              <a:t> Raja with pictures.</a:t>
            </a:r>
          </a:p>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10</a:t>
            </a:fld>
            <a:endParaRPr lang="en-US"/>
          </a:p>
        </p:txBody>
      </p:sp>
    </p:spTree>
    <p:extLst>
      <p:ext uri="{BB962C8B-B14F-4D97-AF65-F5344CB8AC3E}">
        <p14:creationId xmlns:p14="http://schemas.microsoft.com/office/powerpoint/2010/main" val="2148615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will discuss about </a:t>
            </a:r>
            <a:r>
              <a:rPr lang="en-US" dirty="0" err="1" smtClean="0"/>
              <a:t>Hason</a:t>
            </a:r>
            <a:r>
              <a:rPr lang="en-US" dirty="0" smtClean="0"/>
              <a:t> Raja with pictures.</a:t>
            </a:r>
          </a:p>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11</a:t>
            </a:fld>
            <a:endParaRPr lang="en-US"/>
          </a:p>
        </p:txBody>
      </p:sp>
    </p:spTree>
    <p:extLst>
      <p:ext uri="{BB962C8B-B14F-4D97-AF65-F5344CB8AC3E}">
        <p14:creationId xmlns:p14="http://schemas.microsoft.com/office/powerpoint/2010/main" val="3379271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will discuss about </a:t>
            </a:r>
            <a:r>
              <a:rPr lang="en-US" dirty="0" err="1" smtClean="0"/>
              <a:t>Hason</a:t>
            </a:r>
            <a:r>
              <a:rPr lang="en-US" dirty="0" smtClean="0"/>
              <a:t> Raja with pictures.</a:t>
            </a:r>
          </a:p>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12</a:t>
            </a:fld>
            <a:endParaRPr lang="en-US"/>
          </a:p>
        </p:txBody>
      </p:sp>
    </p:spTree>
    <p:extLst>
      <p:ext uri="{BB962C8B-B14F-4D97-AF65-F5344CB8AC3E}">
        <p14:creationId xmlns:p14="http://schemas.microsoft.com/office/powerpoint/2010/main" val="4149249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Then the meaning can be shown. Then they can be asked to make a sentence. Teacher can show the sentence for the feedback.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13</a:t>
            </a:fld>
            <a:endParaRPr lang="en-US"/>
          </a:p>
        </p:txBody>
      </p:sp>
    </p:spTree>
    <p:extLst>
      <p:ext uri="{BB962C8B-B14F-4D97-AF65-F5344CB8AC3E}">
        <p14:creationId xmlns:p14="http://schemas.microsoft.com/office/powerpoint/2010/main" val="1956481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Then the meaning can be shown. Then they can be asked to make a sentence. Teacher can show the sentence for the feedback.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14</a:t>
            </a:fld>
            <a:endParaRPr lang="en-US"/>
          </a:p>
        </p:txBody>
      </p:sp>
    </p:spTree>
    <p:extLst>
      <p:ext uri="{BB962C8B-B14F-4D97-AF65-F5344CB8AC3E}">
        <p14:creationId xmlns:p14="http://schemas.microsoft.com/office/powerpoint/2010/main" val="87564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5" name="Rectangle 4"/>
          <p:cNvSpPr/>
          <p:nvPr userDrawn="1"/>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6/25/2015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gif"/></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19.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209800" y="1219200"/>
            <a:ext cx="525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This is a hidden slide</a:t>
            </a:r>
            <a:endParaRPr lang="en-US" sz="2800" dirty="0"/>
          </a:p>
        </p:txBody>
      </p:sp>
      <p:sp>
        <p:nvSpPr>
          <p:cNvPr id="3" name="Rectangle 2"/>
          <p:cNvSpPr/>
          <p:nvPr/>
        </p:nvSpPr>
        <p:spPr>
          <a:xfrm>
            <a:off x="1257300" y="2743200"/>
            <a:ext cx="71628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Dear honorable teacher please follow the instructions that has given in the </a:t>
            </a:r>
            <a:r>
              <a:rPr lang="en-US" sz="2400" smtClean="0"/>
              <a:t>slide </a:t>
            </a:r>
            <a:r>
              <a:rPr lang="en-US" sz="2400"/>
              <a:t>notes (under the every </a:t>
            </a:r>
            <a:r>
              <a:rPr lang="en-US" sz="2400"/>
              <a:t>slide</a:t>
            </a:r>
            <a:r>
              <a:rPr lang="en-US" sz="2400" smtClean="0"/>
              <a:t>). </a:t>
            </a:r>
            <a:r>
              <a:rPr lang="en-US" sz="2400" dirty="0" smtClean="0"/>
              <a:t>It would be helpful to take a successful class. Thanks </a:t>
            </a:r>
            <a:r>
              <a:rPr lang="en-US" sz="2400" dirty="0" smtClean="0"/>
              <a:t>a </a:t>
            </a:r>
            <a:r>
              <a:rPr lang="en-US" sz="2400" dirty="0" smtClean="0"/>
              <a:t>lot. I wish you good luck.</a:t>
            </a:r>
            <a:endParaRPr lang="en-US" sz="2400" dirty="0"/>
          </a:p>
        </p:txBody>
      </p:sp>
      <p:sp>
        <p:nvSpPr>
          <p:cNvPr id="4" name="Rectangle 3"/>
          <p:cNvSpPr/>
          <p:nvPr/>
        </p:nvSpPr>
        <p:spPr>
          <a:xfrm>
            <a:off x="76200" y="76200"/>
            <a:ext cx="8991600" cy="6705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3821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209800"/>
            <a:ext cx="3533775" cy="2590800"/>
          </a:xfrm>
          <a:prstGeom prst="rect">
            <a:avLst/>
          </a:prstGeom>
        </p:spPr>
      </p:pic>
      <p:pic>
        <p:nvPicPr>
          <p:cNvPr id="3" name="Picture 2" descr="elephant.gif"/>
          <p:cNvPicPr>
            <a:picLocks noChangeAspect="1"/>
          </p:cNvPicPr>
          <p:nvPr/>
        </p:nvPicPr>
        <p:blipFill>
          <a:blip r:embed="rId4"/>
          <a:stretch>
            <a:fillRect/>
          </a:stretch>
        </p:blipFill>
        <p:spPr>
          <a:xfrm>
            <a:off x="533400" y="1371600"/>
            <a:ext cx="3886200" cy="3352800"/>
          </a:xfrm>
          <a:prstGeom prst="rect">
            <a:avLst/>
          </a:prstGeom>
        </p:spPr>
      </p:pic>
      <p:pic>
        <p:nvPicPr>
          <p:cNvPr id="4" name="Picture 3" descr="hr.jpg"/>
          <p:cNvPicPr>
            <a:picLocks noChangeAspect="1"/>
          </p:cNvPicPr>
          <p:nvPr/>
        </p:nvPicPr>
        <p:blipFill>
          <a:blip r:embed="rId5"/>
          <a:stretch>
            <a:fillRect/>
          </a:stretch>
        </p:blipFill>
        <p:spPr>
          <a:xfrm>
            <a:off x="6629400" y="228600"/>
            <a:ext cx="16002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ight Arrow 4"/>
          <p:cNvSpPr/>
          <p:nvPr/>
        </p:nvSpPr>
        <p:spPr>
          <a:xfrm>
            <a:off x="1371600" y="228600"/>
            <a:ext cx="4419600" cy="11430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Times New Roman" pitchFamily="18" charset="0"/>
                <a:cs typeface="Times New Roman" pitchFamily="18" charset="0"/>
              </a:rPr>
              <a:t>His previous life style</a:t>
            </a:r>
            <a:endParaRPr lang="en-US" sz="2800" b="1" dirty="0">
              <a:solidFill>
                <a:srgbClr val="002060"/>
              </a:solidFill>
              <a:latin typeface="Times New Roman" pitchFamily="18" charset="0"/>
              <a:cs typeface="Times New Roman" pitchFamily="18" charset="0"/>
            </a:endParaRPr>
          </a:p>
        </p:txBody>
      </p:sp>
      <p:sp>
        <p:nvSpPr>
          <p:cNvPr id="6" name="TextBox 5"/>
          <p:cNvSpPr txBox="1"/>
          <p:nvPr/>
        </p:nvSpPr>
        <p:spPr>
          <a:xfrm>
            <a:off x="457200" y="5105400"/>
            <a:ext cx="8458200" cy="1200329"/>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400" b="1" dirty="0" smtClean="0">
                <a:latin typeface="Times New Roman" pitchFamily="18" charset="0"/>
                <a:cs typeface="Times New Roman" pitchFamily="18" charset="0"/>
              </a:rPr>
              <a:t>In his youth, he led a life of luxury. He did not lack anything – money, comfort or pleasure. But then a time came when he started to find all these comfort and joy  meaningless.</a:t>
            </a:r>
            <a:endParaRPr lang="en-US" sz="2400" b="1" dirty="0">
              <a:latin typeface="Times New Roman" pitchFamily="18" charset="0"/>
              <a:cs typeface="Times New Roman" pitchFamily="18" charset="0"/>
            </a:endParaRPr>
          </a:p>
        </p:txBody>
      </p:sp>
      <p:sp>
        <p:nvSpPr>
          <p:cNvPr id="7" name="TextBox 6"/>
          <p:cNvSpPr txBox="1"/>
          <p:nvPr/>
        </p:nvSpPr>
        <p:spPr>
          <a:xfrm>
            <a:off x="304800" y="1371600"/>
            <a:ext cx="6324600"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Do you know </a:t>
            </a:r>
            <a:r>
              <a:rPr lang="en-US" sz="2400" b="1" dirty="0" err="1" smtClean="0">
                <a:latin typeface="Times New Roman" pitchFamily="18" charset="0"/>
                <a:cs typeface="Times New Roman" pitchFamily="18" charset="0"/>
              </a:rPr>
              <a:t>Hason</a:t>
            </a:r>
            <a:r>
              <a:rPr lang="en-US" sz="2400" b="1" dirty="0" smtClean="0">
                <a:latin typeface="Times New Roman" pitchFamily="18" charset="0"/>
                <a:cs typeface="Times New Roman" pitchFamily="18" charset="0"/>
              </a:rPr>
              <a:t> Raja`s previous life style?</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ppt_x</p:attrName>
                                        </p:attrNameLst>
                                      </p:cBhvr>
                                      <p:tavLst>
                                        <p:tav tm="0">
                                          <p:val>
                                            <p:strVal val="#ppt_x-.2"/>
                                          </p:val>
                                        </p:tav>
                                        <p:tav tm="100000">
                                          <p:val>
                                            <p:strVal val="#ppt_x"/>
                                          </p:val>
                                        </p:tav>
                                      </p:tavLst>
                                    </p:anim>
                                    <p:anim calcmode="lin" valueType="num">
                                      <p:cBhvr>
                                        <p:cTn id="27"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3"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1000" fill="hold"/>
                                        <p:tgtEl>
                                          <p:spTgt spid="2"/>
                                        </p:tgtEl>
                                        <p:attrNameLst>
                                          <p:attrName>ppt_x</p:attrName>
                                        </p:attrNameLst>
                                      </p:cBhvr>
                                      <p:tavLst>
                                        <p:tav tm="0">
                                          <p:val>
                                            <p:strVal val="1+#ppt_w/2"/>
                                          </p:val>
                                        </p:tav>
                                        <p:tav tm="100000">
                                          <p:val>
                                            <p:strVal val="#ppt_x"/>
                                          </p:val>
                                        </p:tav>
                                      </p:tavLst>
                                    </p:anim>
                                    <p:anim calcmode="lin" valueType="num">
                                      <p:cBhvr additive="base">
                                        <p:cTn id="34"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ath.jpg"/>
          <p:cNvPicPr>
            <a:picLocks noChangeAspect="1"/>
          </p:cNvPicPr>
          <p:nvPr/>
        </p:nvPicPr>
        <p:blipFill>
          <a:blip r:embed="rId3"/>
          <a:stretch>
            <a:fillRect/>
          </a:stretch>
        </p:blipFill>
        <p:spPr>
          <a:xfrm>
            <a:off x="1828800" y="1676400"/>
            <a:ext cx="5257800" cy="3286125"/>
          </a:xfrm>
          <a:prstGeom prst="rect">
            <a:avLst/>
          </a:prstGeom>
        </p:spPr>
      </p:pic>
      <p:sp>
        <p:nvSpPr>
          <p:cNvPr id="6" name="TextBox 5"/>
          <p:cNvSpPr txBox="1"/>
          <p:nvPr/>
        </p:nvSpPr>
        <p:spPr>
          <a:xfrm>
            <a:off x="1981200" y="304800"/>
            <a:ext cx="5029200" cy="584775"/>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US" sz="3200" b="1" dirty="0" smtClean="0">
                <a:latin typeface="Times New Roman" pitchFamily="18" charset="0"/>
                <a:cs typeface="Times New Roman" pitchFamily="18" charset="0"/>
              </a:rPr>
              <a:t>Thought of </a:t>
            </a:r>
            <a:r>
              <a:rPr lang="en-US" sz="3200" b="1" dirty="0" err="1" smtClean="0">
                <a:latin typeface="Times New Roman" pitchFamily="18" charset="0"/>
                <a:cs typeface="Times New Roman" pitchFamily="18" charset="0"/>
              </a:rPr>
              <a:t>Hason</a:t>
            </a:r>
            <a:r>
              <a:rPr lang="en-US" sz="3200" b="1" dirty="0" smtClean="0">
                <a:latin typeface="Times New Roman" pitchFamily="18" charset="0"/>
                <a:cs typeface="Times New Roman" pitchFamily="18" charset="0"/>
              </a:rPr>
              <a:t> Raja.</a:t>
            </a:r>
            <a:endParaRPr lang="en-US" sz="3200" b="1" dirty="0">
              <a:latin typeface="Times New Roman" pitchFamily="18" charset="0"/>
              <a:cs typeface="Times New Roman" pitchFamily="18" charset="0"/>
            </a:endParaRPr>
          </a:p>
        </p:txBody>
      </p:sp>
      <p:sp>
        <p:nvSpPr>
          <p:cNvPr id="8" name="TextBox 7"/>
          <p:cNvSpPr txBox="1"/>
          <p:nvPr/>
        </p:nvSpPr>
        <p:spPr>
          <a:xfrm>
            <a:off x="533400" y="1066800"/>
            <a:ext cx="80772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Discuss with your partner about the below picture</a:t>
            </a:r>
            <a:endParaRPr lang="en-US" sz="2800" b="1" dirty="0">
              <a:latin typeface="Times New Roman" pitchFamily="18" charset="0"/>
              <a:cs typeface="Times New Roman" pitchFamily="18" charset="0"/>
            </a:endParaRPr>
          </a:p>
        </p:txBody>
      </p:sp>
      <p:sp>
        <p:nvSpPr>
          <p:cNvPr id="9" name="TextBox 8"/>
          <p:cNvSpPr txBox="1"/>
          <p:nvPr/>
        </p:nvSpPr>
        <p:spPr>
          <a:xfrm>
            <a:off x="457200" y="5181600"/>
            <a:ext cx="8305800" cy="1384995"/>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800" b="1" dirty="0" err="1" smtClean="0">
                <a:latin typeface="Times New Roman" pitchFamily="18" charset="0"/>
                <a:cs typeface="Times New Roman" pitchFamily="18" charset="0"/>
              </a:rPr>
              <a:t>Hason</a:t>
            </a:r>
            <a:r>
              <a:rPr lang="en-US" sz="2800" b="1" dirty="0" smtClean="0">
                <a:latin typeface="Times New Roman" pitchFamily="18" charset="0"/>
                <a:cs typeface="Times New Roman" pitchFamily="18" charset="0"/>
              </a:rPr>
              <a:t> Raja gave away his landed property, his money and wealth and started to think deeply about the Creator, about life and death  of mankind.</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ppt_x</p:attrName>
                                        </p:attrNameLst>
                                      </p:cBhvr>
                                      <p:tavLst>
                                        <p:tav tm="0">
                                          <p:val>
                                            <p:strVal val="#ppt_x-.2"/>
                                          </p:val>
                                        </p:tav>
                                        <p:tav tm="100000">
                                          <p:val>
                                            <p:strVal val="#ppt_x"/>
                                          </p:val>
                                        </p:tav>
                                      </p:tavLst>
                                    </p:anim>
                                    <p:anim calcmode="lin" valueType="num">
                                      <p:cBhvr>
                                        <p:cTn id="21"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962400"/>
            <a:ext cx="2971800" cy="461665"/>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2400" b="1" dirty="0" smtClean="0">
                <a:latin typeface="Times New Roman" pitchFamily="18" charset="0"/>
                <a:cs typeface="Times New Roman" pitchFamily="18" charset="0"/>
              </a:rPr>
              <a:t>The </a:t>
            </a:r>
            <a:r>
              <a:rPr lang="en-US" sz="2400" b="1" dirty="0" err="1" smtClean="0">
                <a:latin typeface="Times New Roman" pitchFamily="18" charset="0"/>
                <a:cs typeface="Times New Roman" pitchFamily="18" charset="0"/>
              </a:rPr>
              <a:t>Hason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Udas</a:t>
            </a:r>
            <a:endParaRPr lang="en-US" sz="2400" b="1" dirty="0">
              <a:latin typeface="Times New Roman" pitchFamily="18" charset="0"/>
              <a:cs typeface="Times New Roman" pitchFamily="18" charset="0"/>
            </a:endParaRPr>
          </a:p>
        </p:txBody>
      </p:sp>
      <p:pic>
        <p:nvPicPr>
          <p:cNvPr id="8" name="Picture 7" descr="hr.jpg"/>
          <p:cNvPicPr>
            <a:picLocks noChangeAspect="1"/>
          </p:cNvPicPr>
          <p:nvPr/>
        </p:nvPicPr>
        <p:blipFill>
          <a:blip r:embed="rId3"/>
          <a:stretch>
            <a:fillRect/>
          </a:stretch>
        </p:blipFill>
        <p:spPr>
          <a:xfrm>
            <a:off x="6629400" y="228600"/>
            <a:ext cx="1524000" cy="1600200"/>
          </a:xfrm>
          <a:prstGeom prst="rect">
            <a:avLst/>
          </a:prstGeom>
        </p:spPr>
      </p:pic>
      <p:sp>
        <p:nvSpPr>
          <p:cNvPr id="9" name="TextBox 8"/>
          <p:cNvSpPr txBox="1"/>
          <p:nvPr/>
        </p:nvSpPr>
        <p:spPr>
          <a:xfrm>
            <a:off x="1524000" y="533400"/>
            <a:ext cx="3810000" cy="584775"/>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US" sz="3200" dirty="0" smtClean="0">
                <a:latin typeface="Times New Roman" pitchFamily="18" charset="0"/>
                <a:cs typeface="Times New Roman" pitchFamily="18" charset="0"/>
              </a:rPr>
              <a:t>Writer </a:t>
            </a:r>
            <a:r>
              <a:rPr lang="en-US" sz="3200" dirty="0" err="1" smtClean="0">
                <a:latin typeface="Times New Roman" pitchFamily="18" charset="0"/>
                <a:cs typeface="Times New Roman" pitchFamily="18" charset="0"/>
              </a:rPr>
              <a:t>Hason</a:t>
            </a:r>
            <a:r>
              <a:rPr lang="en-US" sz="3200" dirty="0" smtClean="0">
                <a:latin typeface="Times New Roman" pitchFamily="18" charset="0"/>
                <a:cs typeface="Times New Roman" pitchFamily="18" charset="0"/>
              </a:rPr>
              <a:t> Raja.</a:t>
            </a:r>
            <a:endParaRPr lang="en-US" sz="3200" dirty="0">
              <a:latin typeface="Times New Roman" pitchFamily="18" charset="0"/>
              <a:cs typeface="Times New Roman" pitchFamily="18" charset="0"/>
            </a:endParaRPr>
          </a:p>
        </p:txBody>
      </p:sp>
      <p:pic>
        <p:nvPicPr>
          <p:cNvPr id="12" name="Picture 11" descr="hrb.jpg"/>
          <p:cNvPicPr>
            <a:picLocks noChangeAspect="1"/>
          </p:cNvPicPr>
          <p:nvPr/>
        </p:nvPicPr>
        <p:blipFill>
          <a:blip r:embed="rId4"/>
          <a:stretch>
            <a:fillRect/>
          </a:stretch>
        </p:blipFill>
        <p:spPr>
          <a:xfrm>
            <a:off x="1524000" y="2057400"/>
            <a:ext cx="1219200"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228600" y="1371600"/>
            <a:ext cx="6477000"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Do you know the name of </a:t>
            </a:r>
            <a:r>
              <a:rPr lang="en-US" sz="2400" b="1" dirty="0" err="1" smtClean="0">
                <a:latin typeface="Times New Roman" pitchFamily="18" charset="0"/>
                <a:cs typeface="Times New Roman" pitchFamily="18" charset="0"/>
              </a:rPr>
              <a:t>Hason</a:t>
            </a:r>
            <a:r>
              <a:rPr lang="en-US" sz="2400" b="1" dirty="0" smtClean="0">
                <a:latin typeface="Times New Roman" pitchFamily="18" charset="0"/>
                <a:cs typeface="Times New Roman" pitchFamily="18" charset="0"/>
              </a:rPr>
              <a:t> Raja`s book?</a:t>
            </a:r>
            <a:endParaRPr lang="en-US" sz="2400" b="1" dirty="0">
              <a:latin typeface="Times New Roman" pitchFamily="18" charset="0"/>
              <a:cs typeface="Times New Roman" pitchFamily="18" charset="0"/>
            </a:endParaRPr>
          </a:p>
        </p:txBody>
      </p:sp>
      <p:sp>
        <p:nvSpPr>
          <p:cNvPr id="11" name="TextBox 10"/>
          <p:cNvSpPr txBox="1"/>
          <p:nvPr/>
        </p:nvSpPr>
        <p:spPr>
          <a:xfrm>
            <a:off x="3886200" y="3962400"/>
            <a:ext cx="3429000" cy="461665"/>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2400" b="1" dirty="0" smtClean="0">
                <a:latin typeface="Times New Roman" pitchFamily="18" charset="0"/>
                <a:cs typeface="Times New Roman" pitchFamily="18" charset="0"/>
              </a:rPr>
              <a:t>The </a:t>
            </a:r>
            <a:r>
              <a:rPr lang="en-US" sz="2400" b="1" dirty="0" err="1" smtClean="0">
                <a:latin typeface="Times New Roman" pitchFamily="18" charset="0"/>
                <a:cs typeface="Times New Roman" pitchFamily="18" charset="0"/>
              </a:rPr>
              <a:t>Hason</a:t>
            </a:r>
            <a:r>
              <a:rPr lang="en-US" sz="2400" b="1" dirty="0" smtClean="0">
                <a:latin typeface="Times New Roman" pitchFamily="18" charset="0"/>
                <a:cs typeface="Times New Roman" pitchFamily="18" charset="0"/>
              </a:rPr>
              <a:t> Raja </a:t>
            </a:r>
            <a:r>
              <a:rPr lang="en-US" sz="2400" b="1" dirty="0" err="1" smtClean="0">
                <a:latin typeface="Times New Roman" pitchFamily="18" charset="0"/>
                <a:cs typeface="Times New Roman" pitchFamily="18" charset="0"/>
              </a:rPr>
              <a:t>Samagr</a:t>
            </a:r>
            <a:endParaRPr lang="en-US" sz="2400" b="1" dirty="0">
              <a:latin typeface="Times New Roman" pitchFamily="18" charset="0"/>
              <a:cs typeface="Times New Roman" pitchFamily="18" charset="0"/>
            </a:endParaRPr>
          </a:p>
        </p:txBody>
      </p:sp>
      <p:pic>
        <p:nvPicPr>
          <p:cNvPr id="13" name="Picture 12" descr="vo.jpg"/>
          <p:cNvPicPr>
            <a:picLocks noChangeAspect="1"/>
          </p:cNvPicPr>
          <p:nvPr/>
        </p:nvPicPr>
        <p:blipFill>
          <a:blip r:embed="rId5"/>
          <a:stretch>
            <a:fillRect/>
          </a:stretch>
        </p:blipFill>
        <p:spPr>
          <a:xfrm>
            <a:off x="4724400" y="2057400"/>
            <a:ext cx="1219200" cy="1695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381000" y="4953000"/>
            <a:ext cx="8153400" cy="1384995"/>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800" b="1" dirty="0" err="1" smtClean="0"/>
              <a:t>Hason</a:t>
            </a:r>
            <a:r>
              <a:rPr lang="en-US" sz="2800" b="1" dirty="0" smtClean="0"/>
              <a:t> Raja wrote a lot of songs, perhaps about a thousand in number. His </a:t>
            </a:r>
            <a:r>
              <a:rPr lang="en-US" sz="2800" b="1" dirty="0" err="1" smtClean="0"/>
              <a:t>boods</a:t>
            </a:r>
            <a:r>
              <a:rPr lang="en-US" sz="2800" b="1" dirty="0" smtClean="0"/>
              <a:t> called “</a:t>
            </a:r>
            <a:r>
              <a:rPr lang="en-US" sz="2800" b="1" dirty="0" err="1" smtClean="0"/>
              <a:t>Hason</a:t>
            </a:r>
            <a:r>
              <a:rPr lang="en-US" sz="2800" b="1" dirty="0" smtClean="0"/>
              <a:t> </a:t>
            </a:r>
            <a:r>
              <a:rPr lang="en-US" sz="2800" b="1" dirty="0" err="1" smtClean="0"/>
              <a:t>Udash</a:t>
            </a:r>
            <a:r>
              <a:rPr lang="en-US" sz="2800" b="1" dirty="0" smtClean="0"/>
              <a:t>”  and “</a:t>
            </a:r>
            <a:r>
              <a:rPr lang="en-US" sz="2800" b="1" dirty="0" err="1" smtClean="0"/>
              <a:t>Hason</a:t>
            </a:r>
            <a:r>
              <a:rPr lang="en-US" sz="2800" b="1" dirty="0" smtClean="0"/>
              <a:t> Raja </a:t>
            </a:r>
            <a:r>
              <a:rPr lang="en-US" sz="2800" b="1" dirty="0" err="1" smtClean="0"/>
              <a:t>Samagra</a:t>
            </a:r>
            <a:r>
              <a:rPr lang="en-US" sz="2800" b="1" dirty="0" smtClean="0"/>
              <a:t>”.</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ppt_x</p:attrName>
                                        </p:attrNameLst>
                                      </p:cBhvr>
                                      <p:tavLst>
                                        <p:tav tm="0">
                                          <p:val>
                                            <p:strVal val="#ppt_x-.2"/>
                                          </p:val>
                                        </p:tav>
                                        <p:tav tm="100000">
                                          <p:val>
                                            <p:strVal val="#ppt_x"/>
                                          </p:val>
                                        </p:tav>
                                      </p:tavLst>
                                    </p:anim>
                                    <p:anim calcmode="lin" valueType="num">
                                      <p:cBhvr>
                                        <p:cTn id="1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1000" fill="hold"/>
                                        <p:tgtEl>
                                          <p:spTgt spid="7"/>
                                        </p:tgtEl>
                                        <p:attrNameLst>
                                          <p:attrName>ppt_x</p:attrName>
                                        </p:attrNameLst>
                                      </p:cBhvr>
                                      <p:tavLst>
                                        <p:tav tm="0">
                                          <p:val>
                                            <p:strVal val="0-#ppt_w/2"/>
                                          </p:val>
                                        </p:tav>
                                        <p:tav tm="100000">
                                          <p:val>
                                            <p:strVal val="#ppt_x"/>
                                          </p:val>
                                        </p:tav>
                                      </p:tavLst>
                                    </p:anim>
                                    <p:anim calcmode="lin" valueType="num">
                                      <p:cBhvr additive="base">
                                        <p:cTn id="21"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3"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1000" fill="hold"/>
                                        <p:tgtEl>
                                          <p:spTgt spid="12"/>
                                        </p:tgtEl>
                                        <p:attrNameLst>
                                          <p:attrName>ppt_x</p:attrName>
                                        </p:attrNameLst>
                                      </p:cBhvr>
                                      <p:tavLst>
                                        <p:tav tm="0">
                                          <p:val>
                                            <p:strVal val="1+#ppt_w/2"/>
                                          </p:val>
                                        </p:tav>
                                        <p:tav tm="100000">
                                          <p:val>
                                            <p:strVal val="#ppt_x"/>
                                          </p:val>
                                        </p:tav>
                                      </p:tavLst>
                                    </p:anim>
                                    <p:anim calcmode="lin" valueType="num">
                                      <p:cBhvr additive="base">
                                        <p:cTn id="27" dur="1000" fill="hold"/>
                                        <p:tgtEl>
                                          <p:spTgt spid="12"/>
                                        </p:tgtEl>
                                        <p:attrNameLst>
                                          <p:attrName>ppt_y</p:attrName>
                                        </p:attrNameLst>
                                      </p:cBhvr>
                                      <p:tavLst>
                                        <p:tav tm="0">
                                          <p:val>
                                            <p:strVal val="0-#ppt_h/2"/>
                                          </p:val>
                                        </p:tav>
                                        <p:tav tm="100000">
                                          <p:val>
                                            <p:strVal val="#ppt_y"/>
                                          </p:val>
                                        </p:tav>
                                      </p:tavLst>
                                    </p:anim>
                                  </p:childTnLst>
                                </p:cTn>
                              </p:par>
                              <p:par>
                                <p:cTn id="28" presetID="2" presetClass="entr" presetSubtype="9"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1000" fill="hold"/>
                                        <p:tgtEl>
                                          <p:spTgt spid="13"/>
                                        </p:tgtEl>
                                        <p:attrNameLst>
                                          <p:attrName>ppt_x</p:attrName>
                                        </p:attrNameLst>
                                      </p:cBhvr>
                                      <p:tavLst>
                                        <p:tav tm="0">
                                          <p:val>
                                            <p:strVal val="0-#ppt_w/2"/>
                                          </p:val>
                                        </p:tav>
                                        <p:tav tm="100000">
                                          <p:val>
                                            <p:strVal val="#ppt_x"/>
                                          </p:val>
                                        </p:tav>
                                      </p:tavLst>
                                    </p:anim>
                                    <p:anim calcmode="lin" valueType="num">
                                      <p:cBhvr additive="base">
                                        <p:cTn id="31"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7" grpId="0"/>
      <p:bldP spid="11"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695700" y="731005"/>
            <a:ext cx="1828800" cy="646331"/>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3600" b="1" dirty="0" smtClean="0">
                <a:latin typeface="Times New Roman" pitchFamily="18" charset="0"/>
                <a:cs typeface="Times New Roman" pitchFamily="18" charset="0"/>
              </a:rPr>
              <a:t>A bard</a:t>
            </a:r>
            <a:endParaRPr lang="en-US" sz="3600" b="1" dirty="0">
              <a:latin typeface="Times New Roman" pitchFamily="18" charset="0"/>
              <a:cs typeface="Times New Roman" pitchFamily="18" charset="0"/>
            </a:endParaRPr>
          </a:p>
        </p:txBody>
      </p:sp>
      <p:sp>
        <p:nvSpPr>
          <p:cNvPr id="16" name="TextBox 15"/>
          <p:cNvSpPr txBox="1"/>
          <p:nvPr/>
        </p:nvSpPr>
        <p:spPr>
          <a:xfrm>
            <a:off x="2819400" y="5631165"/>
            <a:ext cx="5410200" cy="584775"/>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3200" b="1" dirty="0" smtClean="0">
                <a:latin typeface="Times New Roman" pitchFamily="18" charset="0"/>
                <a:cs typeface="Times New Roman" pitchFamily="18" charset="0"/>
              </a:rPr>
              <a:t>Who writes poems and songs.</a:t>
            </a:r>
            <a:endParaRPr lang="en-US" sz="3200" b="1" dirty="0">
              <a:latin typeface="Times New Roman" pitchFamily="18" charset="0"/>
              <a:cs typeface="Times New Roman" pitchFamily="18" charset="0"/>
            </a:endParaRPr>
          </a:p>
        </p:txBody>
      </p:sp>
      <p:grpSp>
        <p:nvGrpSpPr>
          <p:cNvPr id="2" name="Group 1"/>
          <p:cNvGrpSpPr/>
          <p:nvPr/>
        </p:nvGrpSpPr>
        <p:grpSpPr>
          <a:xfrm>
            <a:off x="2209800" y="1665864"/>
            <a:ext cx="4800600" cy="2611308"/>
            <a:chOff x="1828800" y="2667000"/>
            <a:chExt cx="4800600" cy="2611308"/>
          </a:xfrm>
        </p:grpSpPr>
        <p:pic>
          <p:nvPicPr>
            <p:cNvPr id="20" name="Picture 19" descr="lalon.jpg"/>
            <p:cNvPicPr>
              <a:picLocks noChangeAspect="1"/>
            </p:cNvPicPr>
            <p:nvPr/>
          </p:nvPicPr>
          <p:blipFill>
            <a:blip r:embed="rId3"/>
            <a:stretch>
              <a:fillRect/>
            </a:stretch>
          </p:blipFill>
          <p:spPr>
            <a:xfrm>
              <a:off x="1828800" y="2667000"/>
              <a:ext cx="2438400" cy="25908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2667000"/>
              <a:ext cx="2286000" cy="2611308"/>
            </a:xfrm>
            <a:prstGeom prst="rect">
              <a:avLst/>
            </a:prstGeom>
            <a:ln>
              <a:solidFill>
                <a:schemeClr val="tx1"/>
              </a:solidFill>
            </a:ln>
          </p:spPr>
        </p:pic>
      </p:grpSp>
      <p:sp>
        <p:nvSpPr>
          <p:cNvPr id="10" name="TextBox 9"/>
          <p:cNvSpPr txBox="1"/>
          <p:nvPr/>
        </p:nvSpPr>
        <p:spPr>
          <a:xfrm>
            <a:off x="1466850" y="4574044"/>
            <a:ext cx="6362700" cy="523220"/>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800" b="1" dirty="0" smtClean="0"/>
              <a:t>They are mystic bards of Bangladesh.</a:t>
            </a:r>
            <a:endParaRPr lang="en-US" sz="2800" b="1" dirty="0"/>
          </a:p>
        </p:txBody>
      </p:sp>
      <p:grpSp>
        <p:nvGrpSpPr>
          <p:cNvPr id="12" name="Group 11"/>
          <p:cNvGrpSpPr/>
          <p:nvPr/>
        </p:nvGrpSpPr>
        <p:grpSpPr>
          <a:xfrm>
            <a:off x="381000" y="392621"/>
            <a:ext cx="1638300" cy="1436179"/>
            <a:chOff x="628650" y="762000"/>
            <a:chExt cx="1600200" cy="1368615"/>
          </a:xfrm>
        </p:grpSpPr>
        <p:sp>
          <p:nvSpPr>
            <p:cNvPr id="13" name="Rectangle 12"/>
            <p:cNvSpPr/>
            <p:nvPr/>
          </p:nvSpPr>
          <p:spPr>
            <a:xfrm>
              <a:off x="838200" y="762000"/>
              <a:ext cx="1219200" cy="1066800"/>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1" name="Rounded Rectangle 10"/>
          <p:cNvSpPr/>
          <p:nvPr/>
        </p:nvSpPr>
        <p:spPr>
          <a:xfrm>
            <a:off x="996592" y="5462536"/>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val="41060380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1"/>
                    </p:tgtEl>
                  </p:cond>
                </p:stCondLst>
                <p:endSync evt="end" delay="0">
                  <p:rtn val="all"/>
                </p:endSync>
                <p:childTnLst>
                  <p:par>
                    <p:cTn id="32" fill="hold">
                      <p:stCondLst>
                        <p:cond delay="0"/>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childTnLst>
                    </p:cTn>
                  </p:par>
                </p:childTnLst>
              </p:cTn>
              <p:nextCondLst>
                <p:cond evt="onClick" delay="0">
                  <p:tgtEl>
                    <p:spTgt spid="11"/>
                  </p:tgtEl>
                </p:cond>
              </p:nextCondLst>
            </p:seq>
          </p:childTnLst>
        </p:cTn>
      </p:par>
    </p:tnLst>
    <p:bldLst>
      <p:bldP spid="14" grpId="0" animBg="1"/>
      <p:bldP spid="16"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r.jpg"/>
          <p:cNvPicPr>
            <a:picLocks noChangeAspect="1"/>
          </p:cNvPicPr>
          <p:nvPr/>
        </p:nvPicPr>
        <p:blipFill>
          <a:blip r:embed="rId3"/>
          <a:stretch>
            <a:fillRect/>
          </a:stretch>
        </p:blipFill>
        <p:spPr>
          <a:xfrm>
            <a:off x="3352800" y="1534025"/>
            <a:ext cx="3048000" cy="2362200"/>
          </a:xfrm>
          <a:prstGeom prst="rect">
            <a:avLst/>
          </a:prstGeom>
          <a:ln w="19050">
            <a:solidFill>
              <a:schemeClr val="tx1"/>
            </a:solidFill>
          </a:ln>
        </p:spPr>
      </p:pic>
      <p:sp>
        <p:nvSpPr>
          <p:cNvPr id="3" name="TextBox 2"/>
          <p:cNvSpPr txBox="1"/>
          <p:nvPr/>
        </p:nvSpPr>
        <p:spPr>
          <a:xfrm>
            <a:off x="3771900" y="581909"/>
            <a:ext cx="2209800" cy="646331"/>
          </a:xfrm>
          <a:prstGeom prst="rect">
            <a:avLst/>
          </a:prstGeom>
          <a:solidFill>
            <a:schemeClr val="accent3">
              <a:lumMod val="20000"/>
              <a:lumOff val="80000"/>
            </a:schemeClr>
          </a:solidFill>
          <a:ln w="3175">
            <a:solidFill>
              <a:schemeClr val="tx1"/>
            </a:solidFill>
          </a:ln>
        </p:spPr>
        <p:txBody>
          <a:bodyPr wrap="square" rtlCol="0">
            <a:spAutoFit/>
          </a:bodyPr>
          <a:lstStyle/>
          <a:p>
            <a:r>
              <a:rPr lang="en-US" sz="3600" b="1" dirty="0" smtClean="0">
                <a:latin typeface="Times New Roman" pitchFamily="18" charset="0"/>
                <a:cs typeface="Times New Roman" pitchFamily="18" charset="0"/>
              </a:rPr>
              <a:t>A mystic</a:t>
            </a:r>
            <a:endParaRPr lang="en-US" sz="3600" b="1" dirty="0">
              <a:latin typeface="Times New Roman" pitchFamily="18" charset="0"/>
              <a:cs typeface="Times New Roman" pitchFamily="18" charset="0"/>
            </a:endParaRPr>
          </a:p>
        </p:txBody>
      </p:sp>
      <p:sp>
        <p:nvSpPr>
          <p:cNvPr id="4" name="TextBox 3"/>
          <p:cNvSpPr txBox="1"/>
          <p:nvPr/>
        </p:nvSpPr>
        <p:spPr>
          <a:xfrm>
            <a:off x="3048000" y="5038763"/>
            <a:ext cx="5334000" cy="1384995"/>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800" b="1" dirty="0" smtClean="0">
                <a:latin typeface="Times New Roman" pitchFamily="18" charset="0"/>
                <a:cs typeface="Times New Roman" pitchFamily="18" charset="0"/>
              </a:rPr>
              <a:t>Who tries to search the truth and become united with God through prayer and meditation.</a:t>
            </a:r>
            <a:endParaRPr lang="en-US" sz="2800" b="1" dirty="0">
              <a:latin typeface="Times New Roman" pitchFamily="18" charset="0"/>
              <a:cs typeface="Times New Roman" pitchFamily="18" charset="0"/>
            </a:endParaRPr>
          </a:p>
        </p:txBody>
      </p:sp>
      <p:sp>
        <p:nvSpPr>
          <p:cNvPr id="6" name="TextBox 5"/>
          <p:cNvSpPr txBox="1"/>
          <p:nvPr/>
        </p:nvSpPr>
        <p:spPr>
          <a:xfrm>
            <a:off x="1372053" y="4223965"/>
            <a:ext cx="7124700" cy="523220"/>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US" sz="2800" b="1" dirty="0" err="1" smtClean="0"/>
              <a:t>Hason</a:t>
            </a:r>
            <a:r>
              <a:rPr lang="en-US" sz="2800" b="1" dirty="0" smtClean="0"/>
              <a:t> Raja is a mystic bard of Bangladesh.</a:t>
            </a:r>
            <a:endParaRPr lang="en-US" sz="2800" b="1" dirty="0"/>
          </a:p>
        </p:txBody>
      </p:sp>
      <p:grpSp>
        <p:nvGrpSpPr>
          <p:cNvPr id="7" name="Group 6"/>
          <p:cNvGrpSpPr/>
          <p:nvPr/>
        </p:nvGrpSpPr>
        <p:grpSpPr>
          <a:xfrm>
            <a:off x="533400" y="479311"/>
            <a:ext cx="1638300" cy="1436179"/>
            <a:chOff x="628650" y="762000"/>
            <a:chExt cx="1600200" cy="1368615"/>
          </a:xfrm>
        </p:grpSpPr>
        <p:sp>
          <p:nvSpPr>
            <p:cNvPr id="8" name="Rectangle 7"/>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0" name="Rounded Rectangle 9"/>
          <p:cNvSpPr/>
          <p:nvPr/>
        </p:nvSpPr>
        <p:spPr>
          <a:xfrm>
            <a:off x="996592" y="5462536"/>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4)">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up)">
                                      <p:cBhvr>
                                        <p:cTn id="35" dur="2000"/>
                                        <p:tgtEl>
                                          <p:spTgt spid="4"/>
                                        </p:tgtEl>
                                      </p:cBhvr>
                                    </p:animEffect>
                                  </p:childTnLst>
                                </p:cTn>
                              </p:par>
                            </p:childTnLst>
                          </p:cTn>
                        </p:par>
                      </p:childTnLst>
                    </p:cTn>
                  </p:par>
                </p:childTnLst>
              </p:cTn>
              <p:nextCondLst>
                <p:cond evt="onClick" delay="0">
                  <p:tgtEl>
                    <p:spTgt spid="10"/>
                  </p:tgtEl>
                </p:cond>
              </p:nextCondLst>
            </p:seq>
          </p:childTnLst>
        </p:cTn>
      </p:par>
    </p:tnLst>
    <p:bldLst>
      <p:bldP spid="3" grpId="0" animBg="1"/>
      <p:bldP spid="4" grpId="0" animBg="1"/>
      <p:bldP spid="6"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162946" y="589225"/>
            <a:ext cx="3363778" cy="646331"/>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3600" b="1" dirty="0" smtClean="0">
                <a:latin typeface="Corbel" pitchFamily="34" charset="0"/>
                <a:cs typeface="Times New Roman" pitchFamily="18" charset="0"/>
              </a:rPr>
              <a:t>Comfortable</a:t>
            </a:r>
            <a:endParaRPr lang="en-US" sz="3600" b="1" dirty="0">
              <a:latin typeface="Corbel" pitchFamily="34" charset="0"/>
              <a:cs typeface="Times New Roman" pitchFamily="18" charset="0"/>
            </a:endParaRPr>
          </a:p>
        </p:txBody>
      </p:sp>
      <p:sp>
        <p:nvSpPr>
          <p:cNvPr id="16" name="TextBox 15"/>
          <p:cNvSpPr txBox="1"/>
          <p:nvPr/>
        </p:nvSpPr>
        <p:spPr>
          <a:xfrm>
            <a:off x="2998922" y="5410200"/>
            <a:ext cx="5410200" cy="523220"/>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800" b="1" dirty="0" smtClean="0">
                <a:latin typeface="Corbel" pitchFamily="34" charset="0"/>
                <a:cs typeface="Times New Roman" pitchFamily="18" charset="0"/>
              </a:rPr>
              <a:t>The state of having a pleasant life</a:t>
            </a:r>
            <a:endParaRPr lang="en-US" sz="2800" b="1" dirty="0">
              <a:latin typeface="Corbel" pitchFamily="34" charset="0"/>
              <a:cs typeface="Times New Roman" pitchFamily="18" charset="0"/>
            </a:endParaRPr>
          </a:p>
        </p:txBody>
      </p:sp>
      <p:sp>
        <p:nvSpPr>
          <p:cNvPr id="10" name="TextBox 9"/>
          <p:cNvSpPr txBox="1"/>
          <p:nvPr/>
        </p:nvSpPr>
        <p:spPr>
          <a:xfrm>
            <a:off x="1093922" y="4370684"/>
            <a:ext cx="7315200" cy="523220"/>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800" b="1" dirty="0" smtClean="0"/>
              <a:t>The baby has been living a comfortable life.</a:t>
            </a:r>
            <a:endParaRPr lang="en-US" sz="2800" b="1" dirty="0"/>
          </a:p>
        </p:txBody>
      </p:sp>
      <p:pic>
        <p:nvPicPr>
          <p:cNvPr id="12" name="Picture 11" descr="babyy.jpg"/>
          <p:cNvPicPr>
            <a:picLocks noChangeAspect="1"/>
          </p:cNvPicPr>
          <p:nvPr/>
        </p:nvPicPr>
        <p:blipFill>
          <a:blip r:embed="rId3"/>
          <a:stretch>
            <a:fillRect/>
          </a:stretch>
        </p:blipFill>
        <p:spPr>
          <a:xfrm>
            <a:off x="2656022" y="1545820"/>
            <a:ext cx="4191000" cy="2514600"/>
          </a:xfrm>
          <a:prstGeom prst="rect">
            <a:avLst/>
          </a:prstGeom>
          <a:ln w="19050">
            <a:solidFill>
              <a:schemeClr val="tx1"/>
            </a:solidFill>
          </a:ln>
        </p:spPr>
      </p:pic>
      <p:grpSp>
        <p:nvGrpSpPr>
          <p:cNvPr id="8" name="Group 7"/>
          <p:cNvGrpSpPr/>
          <p:nvPr/>
        </p:nvGrpSpPr>
        <p:grpSpPr>
          <a:xfrm>
            <a:off x="381000" y="352659"/>
            <a:ext cx="1638300" cy="1436179"/>
            <a:chOff x="628650" y="762000"/>
            <a:chExt cx="1600200" cy="1368615"/>
          </a:xfrm>
        </p:grpSpPr>
        <p:sp>
          <p:nvSpPr>
            <p:cNvPr id="9" name="Rectangle 8"/>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1" name="Rounded Rectangle 10"/>
          <p:cNvSpPr/>
          <p:nvPr/>
        </p:nvSpPr>
        <p:spPr>
          <a:xfrm>
            <a:off x="996592" y="5462536"/>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val="41060380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1"/>
                    </p:tgtEl>
                  </p:cond>
                </p:stCondLst>
                <p:endSync evt="end" delay="0">
                  <p:rtn val="all"/>
                </p:endSync>
                <p:childTnLst>
                  <p:par>
                    <p:cTn id="32" fill="hold">
                      <p:stCondLst>
                        <p:cond delay="0"/>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2000"/>
                                        <p:tgtEl>
                                          <p:spTgt spid="16"/>
                                        </p:tgtEl>
                                      </p:cBhvr>
                                    </p:animEffect>
                                  </p:childTnLst>
                                </p:cTn>
                              </p:par>
                            </p:childTnLst>
                          </p:cTn>
                        </p:par>
                      </p:childTnLst>
                    </p:cTn>
                  </p:par>
                </p:childTnLst>
              </p:cTn>
              <p:nextCondLst>
                <p:cond evt="onClick" delay="0">
                  <p:tgtEl>
                    <p:spTgt spid="11"/>
                  </p:tgtEl>
                </p:cond>
              </p:nextCondLst>
            </p:seq>
          </p:childTnLst>
        </p:cTn>
      </p:par>
    </p:tnLst>
    <p:bldLst>
      <p:bldP spid="14" grpId="0" animBg="1"/>
      <p:bldP spid="16"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467100" y="766743"/>
            <a:ext cx="2209800" cy="646331"/>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3600" b="1" dirty="0" smtClean="0">
                <a:latin typeface="Corbel" pitchFamily="34" charset="0"/>
                <a:cs typeface="Times New Roman" pitchFamily="18" charset="0"/>
              </a:rPr>
              <a:t>Luxury</a:t>
            </a:r>
            <a:endParaRPr lang="en-US" sz="3600" b="1" dirty="0">
              <a:latin typeface="Corbel" pitchFamily="34" charset="0"/>
              <a:cs typeface="Times New Roman" pitchFamily="18" charset="0"/>
            </a:endParaRPr>
          </a:p>
        </p:txBody>
      </p:sp>
      <p:sp>
        <p:nvSpPr>
          <p:cNvPr id="16" name="TextBox 15"/>
          <p:cNvSpPr txBox="1"/>
          <p:nvPr/>
        </p:nvSpPr>
        <p:spPr>
          <a:xfrm>
            <a:off x="2514600" y="5486400"/>
            <a:ext cx="5867400" cy="523220"/>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800" b="1" dirty="0" smtClean="0">
                <a:latin typeface="Corbel" pitchFamily="34" charset="0"/>
                <a:cs typeface="Times New Roman" pitchFamily="18" charset="0"/>
              </a:rPr>
              <a:t>The enjoyment of expensive things. </a:t>
            </a:r>
            <a:endParaRPr lang="en-US" sz="2800" b="1" dirty="0">
              <a:latin typeface="Corbel" pitchFamily="34" charset="0"/>
              <a:cs typeface="Times New Roman" pitchFamily="18" charset="0"/>
            </a:endParaRPr>
          </a:p>
        </p:txBody>
      </p:sp>
      <p:sp>
        <p:nvSpPr>
          <p:cNvPr id="10" name="TextBox 9"/>
          <p:cNvSpPr txBox="1"/>
          <p:nvPr/>
        </p:nvSpPr>
        <p:spPr>
          <a:xfrm>
            <a:off x="1958068" y="4641178"/>
            <a:ext cx="5562600" cy="523220"/>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800" b="1" dirty="0" smtClean="0"/>
              <a:t>The car is a luxurious vehicle.</a:t>
            </a:r>
            <a:endParaRPr lang="en-US" sz="2800" b="1" dirty="0"/>
          </a:p>
        </p:txBody>
      </p:sp>
      <p:pic>
        <p:nvPicPr>
          <p:cNvPr id="8" name="Picture 7" descr="car.jpg"/>
          <p:cNvPicPr>
            <a:picLocks noChangeAspect="1"/>
          </p:cNvPicPr>
          <p:nvPr/>
        </p:nvPicPr>
        <p:blipFill>
          <a:blip r:embed="rId3"/>
          <a:stretch>
            <a:fillRect/>
          </a:stretch>
        </p:blipFill>
        <p:spPr>
          <a:xfrm>
            <a:off x="2286000" y="1786331"/>
            <a:ext cx="4953000" cy="2743200"/>
          </a:xfrm>
          <a:prstGeom prst="rect">
            <a:avLst/>
          </a:prstGeom>
        </p:spPr>
      </p:pic>
      <p:grpSp>
        <p:nvGrpSpPr>
          <p:cNvPr id="9" name="Group 8"/>
          <p:cNvGrpSpPr/>
          <p:nvPr/>
        </p:nvGrpSpPr>
        <p:grpSpPr>
          <a:xfrm>
            <a:off x="495300" y="350152"/>
            <a:ext cx="1638300" cy="1436179"/>
            <a:chOff x="628650" y="762000"/>
            <a:chExt cx="1600200" cy="1368615"/>
          </a:xfrm>
        </p:grpSpPr>
        <p:sp>
          <p:nvSpPr>
            <p:cNvPr id="12" name="Rectangle 11"/>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1" name="Rounded Rectangle 10"/>
          <p:cNvSpPr/>
          <p:nvPr/>
        </p:nvSpPr>
        <p:spPr>
          <a:xfrm>
            <a:off x="685800" y="5303167"/>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val="41060380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1"/>
                    </p:tgtEl>
                  </p:cond>
                </p:stCondLst>
                <p:endSync evt="end" delay="0">
                  <p:rtn val="all"/>
                </p:endSync>
                <p:childTnLst>
                  <p:par>
                    <p:cTn id="32" fill="hold">
                      <p:stCondLst>
                        <p:cond delay="0"/>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childTnLst>
                    </p:cTn>
                  </p:par>
                </p:childTnLst>
              </p:cTn>
              <p:nextCondLst>
                <p:cond evt="onClick" delay="0">
                  <p:tgtEl>
                    <p:spTgt spid="11"/>
                  </p:tgtEl>
                </p:cond>
              </p:nextCondLst>
            </p:seq>
          </p:childTnLst>
        </p:cTn>
      </p:par>
    </p:tnLst>
    <p:bldLst>
      <p:bldP spid="14" grpId="0" animBg="1"/>
      <p:bldP spid="16"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390900" y="819545"/>
            <a:ext cx="2209800" cy="646331"/>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3600" b="1" dirty="0" smtClean="0">
                <a:latin typeface="Corbel" pitchFamily="34" charset="0"/>
                <a:cs typeface="Times New Roman" pitchFamily="18" charset="0"/>
              </a:rPr>
              <a:t>Pleasure</a:t>
            </a:r>
            <a:endParaRPr lang="en-US" sz="3600" b="1" dirty="0">
              <a:latin typeface="Corbel" pitchFamily="34" charset="0"/>
              <a:cs typeface="Times New Roman" pitchFamily="18" charset="0"/>
            </a:endParaRPr>
          </a:p>
        </p:txBody>
      </p:sp>
      <p:sp>
        <p:nvSpPr>
          <p:cNvPr id="16" name="TextBox 15"/>
          <p:cNvSpPr txBox="1"/>
          <p:nvPr/>
        </p:nvSpPr>
        <p:spPr>
          <a:xfrm>
            <a:off x="3620584" y="5564689"/>
            <a:ext cx="4267200" cy="523220"/>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800" b="1" dirty="0" smtClean="0">
                <a:latin typeface="Corbel" pitchFamily="34" charset="0"/>
                <a:cs typeface="Times New Roman" pitchFamily="18" charset="0"/>
              </a:rPr>
              <a:t>Enjoyment / delight.</a:t>
            </a:r>
            <a:endParaRPr lang="en-US" sz="2800" b="1" dirty="0">
              <a:latin typeface="Corbel" pitchFamily="34" charset="0"/>
              <a:cs typeface="Times New Roman" pitchFamily="18" charset="0"/>
            </a:endParaRPr>
          </a:p>
        </p:txBody>
      </p:sp>
      <p:sp>
        <p:nvSpPr>
          <p:cNvPr id="10" name="TextBox 9"/>
          <p:cNvSpPr txBox="1"/>
          <p:nvPr/>
        </p:nvSpPr>
        <p:spPr>
          <a:xfrm>
            <a:off x="1805991" y="4724400"/>
            <a:ext cx="6096000" cy="523220"/>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800" b="1" dirty="0" smtClean="0"/>
              <a:t>They lead a pleasurable life.</a:t>
            </a:r>
            <a:endParaRPr lang="en-US" sz="2800" b="1" dirty="0"/>
          </a:p>
        </p:txBody>
      </p:sp>
      <p:pic>
        <p:nvPicPr>
          <p:cNvPr id="9" name="Picture 8" descr="ma.jpg"/>
          <p:cNvPicPr>
            <a:picLocks noChangeAspect="1"/>
          </p:cNvPicPr>
          <p:nvPr/>
        </p:nvPicPr>
        <p:blipFill>
          <a:blip r:embed="rId3"/>
          <a:stretch>
            <a:fillRect/>
          </a:stretch>
        </p:blipFill>
        <p:spPr>
          <a:xfrm>
            <a:off x="2514600" y="1828800"/>
            <a:ext cx="4267200" cy="2667000"/>
          </a:xfrm>
          <a:prstGeom prst="rect">
            <a:avLst/>
          </a:prstGeom>
          <a:ln w="28575">
            <a:solidFill>
              <a:schemeClr val="tx1"/>
            </a:solidFill>
          </a:ln>
        </p:spPr>
      </p:pic>
      <p:grpSp>
        <p:nvGrpSpPr>
          <p:cNvPr id="8" name="Group 7"/>
          <p:cNvGrpSpPr/>
          <p:nvPr/>
        </p:nvGrpSpPr>
        <p:grpSpPr>
          <a:xfrm>
            <a:off x="323850" y="392621"/>
            <a:ext cx="1638300" cy="1436179"/>
            <a:chOff x="628650" y="762000"/>
            <a:chExt cx="1600200" cy="1368615"/>
          </a:xfrm>
        </p:grpSpPr>
        <p:sp>
          <p:nvSpPr>
            <p:cNvPr id="12" name="Rectangle 11"/>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1" name="Rounded Rectangle 10"/>
          <p:cNvSpPr/>
          <p:nvPr/>
        </p:nvSpPr>
        <p:spPr>
          <a:xfrm>
            <a:off x="996592" y="5462536"/>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val="41060380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4)">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4)">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848100" y="466822"/>
            <a:ext cx="2209800" cy="646331"/>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3600" b="1" dirty="0" smtClean="0">
                <a:latin typeface="Corbel" pitchFamily="34" charset="0"/>
                <a:cs typeface="Times New Roman" pitchFamily="18" charset="0"/>
              </a:rPr>
              <a:t>Volume</a:t>
            </a:r>
            <a:endParaRPr lang="en-US" sz="3600" b="1" dirty="0">
              <a:latin typeface="Corbel" pitchFamily="34" charset="0"/>
              <a:cs typeface="Times New Roman" pitchFamily="18" charset="0"/>
            </a:endParaRPr>
          </a:p>
        </p:txBody>
      </p:sp>
      <p:sp>
        <p:nvSpPr>
          <p:cNvPr id="16" name="TextBox 15"/>
          <p:cNvSpPr txBox="1"/>
          <p:nvPr/>
        </p:nvSpPr>
        <p:spPr>
          <a:xfrm>
            <a:off x="4419600" y="5715000"/>
            <a:ext cx="3276600" cy="523220"/>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800" b="1" dirty="0" smtClean="0">
                <a:latin typeface="Corbel" pitchFamily="34" charset="0"/>
                <a:cs typeface="Times New Roman" pitchFamily="18" charset="0"/>
              </a:rPr>
              <a:t>A large book</a:t>
            </a:r>
            <a:endParaRPr lang="en-US" sz="2800" b="1" dirty="0">
              <a:latin typeface="Corbel" pitchFamily="34" charset="0"/>
              <a:cs typeface="Times New Roman" pitchFamily="18" charset="0"/>
            </a:endParaRPr>
          </a:p>
        </p:txBody>
      </p:sp>
      <p:sp>
        <p:nvSpPr>
          <p:cNvPr id="10" name="TextBox 9"/>
          <p:cNvSpPr txBox="1"/>
          <p:nvPr/>
        </p:nvSpPr>
        <p:spPr>
          <a:xfrm>
            <a:off x="1256977" y="4443168"/>
            <a:ext cx="7315200" cy="954107"/>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800" b="1" dirty="0" smtClean="0"/>
              <a:t>This is a volume of </a:t>
            </a:r>
            <a:r>
              <a:rPr lang="en-US" sz="2800" b="1" dirty="0" err="1" smtClean="0"/>
              <a:t>Hason</a:t>
            </a:r>
            <a:r>
              <a:rPr lang="en-US" sz="2800" b="1" dirty="0" smtClean="0"/>
              <a:t> Raja that contained 500 poems and songs.</a:t>
            </a:r>
            <a:endParaRPr lang="en-US" sz="2800" b="1" dirty="0"/>
          </a:p>
        </p:txBody>
      </p:sp>
      <p:pic>
        <p:nvPicPr>
          <p:cNvPr id="9" name="Picture 8" descr="vo.jpg"/>
          <p:cNvPicPr>
            <a:picLocks noChangeAspect="1"/>
          </p:cNvPicPr>
          <p:nvPr/>
        </p:nvPicPr>
        <p:blipFill>
          <a:blip r:embed="rId3"/>
          <a:stretch>
            <a:fillRect/>
          </a:stretch>
        </p:blipFill>
        <p:spPr>
          <a:xfrm>
            <a:off x="4000500" y="1513888"/>
            <a:ext cx="2057400" cy="2819400"/>
          </a:xfrm>
          <a:prstGeom prst="rect">
            <a:avLst/>
          </a:prstGeom>
        </p:spPr>
      </p:pic>
      <p:grpSp>
        <p:nvGrpSpPr>
          <p:cNvPr id="8" name="Group 7"/>
          <p:cNvGrpSpPr/>
          <p:nvPr/>
        </p:nvGrpSpPr>
        <p:grpSpPr>
          <a:xfrm>
            <a:off x="457200" y="578031"/>
            <a:ext cx="1638300" cy="1436179"/>
            <a:chOff x="628650" y="762000"/>
            <a:chExt cx="1600200" cy="1368615"/>
          </a:xfrm>
        </p:grpSpPr>
        <p:sp>
          <p:nvSpPr>
            <p:cNvPr id="12" name="Rectangle 11"/>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1" name="Rounded Rectangle 10"/>
          <p:cNvSpPr/>
          <p:nvPr/>
        </p:nvSpPr>
        <p:spPr>
          <a:xfrm>
            <a:off x="996592" y="5462536"/>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val="41060380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4)">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4)">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633061" y="567025"/>
            <a:ext cx="2209800" cy="646331"/>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3600" b="1" dirty="0" smtClean="0">
                <a:latin typeface="Corbel" pitchFamily="34" charset="0"/>
                <a:cs typeface="Times New Roman" pitchFamily="18" charset="0"/>
              </a:rPr>
              <a:t>Crazy</a:t>
            </a:r>
            <a:endParaRPr lang="en-US" sz="3600" b="1" dirty="0">
              <a:latin typeface="Corbel" pitchFamily="34" charset="0"/>
              <a:cs typeface="Times New Roman" pitchFamily="18" charset="0"/>
            </a:endParaRPr>
          </a:p>
        </p:txBody>
      </p:sp>
      <p:sp>
        <p:nvSpPr>
          <p:cNvPr id="16" name="TextBox 15"/>
          <p:cNvSpPr txBox="1"/>
          <p:nvPr/>
        </p:nvSpPr>
        <p:spPr>
          <a:xfrm>
            <a:off x="2362200" y="5748765"/>
            <a:ext cx="5867400" cy="523220"/>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800" b="1" dirty="0" smtClean="0">
                <a:latin typeface="Corbel" pitchFamily="34" charset="0"/>
                <a:cs typeface="Times New Roman" pitchFamily="18" charset="0"/>
              </a:rPr>
              <a:t>Excited about something / mad.</a:t>
            </a:r>
            <a:endParaRPr lang="en-US" sz="2800" b="1" dirty="0">
              <a:latin typeface="Corbel" pitchFamily="34" charset="0"/>
              <a:cs typeface="Times New Roman" pitchFamily="18" charset="0"/>
            </a:endParaRPr>
          </a:p>
        </p:txBody>
      </p:sp>
      <p:sp>
        <p:nvSpPr>
          <p:cNvPr id="10" name="TextBox 9"/>
          <p:cNvSpPr txBox="1"/>
          <p:nvPr/>
        </p:nvSpPr>
        <p:spPr>
          <a:xfrm>
            <a:off x="1080361" y="4639311"/>
            <a:ext cx="7315200" cy="954107"/>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800" b="1" dirty="0" smtClean="0"/>
              <a:t>In his songs </a:t>
            </a:r>
            <a:r>
              <a:rPr lang="en-US" sz="2800" b="1" dirty="0" err="1" smtClean="0"/>
              <a:t>Hason</a:t>
            </a:r>
            <a:r>
              <a:rPr lang="en-US" sz="2800" b="1" dirty="0" smtClean="0"/>
              <a:t> Raja called himself       ‘Crazy </a:t>
            </a:r>
            <a:r>
              <a:rPr lang="en-US" sz="2800" b="1" dirty="0" err="1" smtClean="0"/>
              <a:t>Hason</a:t>
            </a:r>
            <a:r>
              <a:rPr lang="en-US" sz="2800" b="1" dirty="0" smtClean="0"/>
              <a:t> Raja’.</a:t>
            </a:r>
            <a:endParaRPr lang="en-US" sz="2800" b="1" dirty="0"/>
          </a:p>
        </p:txBody>
      </p:sp>
      <p:pic>
        <p:nvPicPr>
          <p:cNvPr id="9" name="Picture 8" descr="pagla.jpg"/>
          <p:cNvPicPr>
            <a:picLocks noChangeAspect="1"/>
          </p:cNvPicPr>
          <p:nvPr/>
        </p:nvPicPr>
        <p:blipFill>
          <a:blip r:embed="rId3"/>
          <a:stretch>
            <a:fillRect/>
          </a:stretch>
        </p:blipFill>
        <p:spPr>
          <a:xfrm>
            <a:off x="3023461" y="1478533"/>
            <a:ext cx="3429000" cy="2895600"/>
          </a:xfrm>
          <a:prstGeom prst="rect">
            <a:avLst/>
          </a:prstGeom>
        </p:spPr>
      </p:pic>
      <p:grpSp>
        <p:nvGrpSpPr>
          <p:cNvPr id="8" name="Group 7"/>
          <p:cNvGrpSpPr/>
          <p:nvPr/>
        </p:nvGrpSpPr>
        <p:grpSpPr>
          <a:xfrm>
            <a:off x="533400" y="405536"/>
            <a:ext cx="1638300" cy="1436179"/>
            <a:chOff x="628650" y="762000"/>
            <a:chExt cx="1600200" cy="1368615"/>
          </a:xfrm>
        </p:grpSpPr>
        <p:sp>
          <p:nvSpPr>
            <p:cNvPr id="12" name="Rectangle 11"/>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1" name="Rounded Rectangle 10"/>
          <p:cNvSpPr/>
          <p:nvPr/>
        </p:nvSpPr>
        <p:spPr>
          <a:xfrm>
            <a:off x="996592" y="5462536"/>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extLst>
      <p:ext uri="{BB962C8B-B14F-4D97-AF65-F5344CB8AC3E}">
        <p14:creationId xmlns:p14="http://schemas.microsoft.com/office/powerpoint/2010/main" val="41060380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4)">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4)">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vbn.jpg"/>
          <p:cNvPicPr>
            <a:picLocks noChangeAspect="1"/>
          </p:cNvPicPr>
          <p:nvPr/>
        </p:nvPicPr>
        <p:blipFill>
          <a:blip r:embed="rId2"/>
          <a:stretch>
            <a:fillRect/>
          </a:stretch>
        </p:blipFill>
        <p:spPr>
          <a:xfrm>
            <a:off x="1752600" y="914400"/>
            <a:ext cx="5579390" cy="282854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026" name="WordArt 2"/>
          <p:cNvSpPr>
            <a:spLocks noChangeArrowheads="1" noChangeShapeType="1" noTextEdit="1"/>
          </p:cNvSpPr>
          <p:nvPr/>
        </p:nvSpPr>
        <p:spPr bwMode="auto">
          <a:xfrm>
            <a:off x="2133600" y="3886200"/>
            <a:ext cx="4800600" cy="1838325"/>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dirty="0" smtClean="0">
                <a:ln w="9525">
                  <a:round/>
                  <a:headEnd/>
                  <a:tailEnd/>
                </a:ln>
                <a:gradFill rotWithShape="0">
                  <a:gsLst>
                    <a:gs pos="0">
                      <a:srgbClr val="FFE701"/>
                    </a:gs>
                    <a:gs pos="100000">
                      <a:srgbClr val="FE3E02"/>
                    </a:gs>
                  </a:gsLst>
                  <a:lin ang="5400000" scaled="1"/>
                </a:gradFill>
                <a:effectLst/>
                <a:latin typeface="Impact"/>
              </a:rPr>
              <a:t>WELCOME</a:t>
            </a:r>
            <a:endParaRPr lang="en-US" sz="3600" kern="10" spc="0" dirty="0">
              <a:ln w="9525">
                <a:round/>
                <a:headEnd/>
                <a:tailEnd/>
              </a:ln>
              <a:gradFill rotWithShape="0">
                <a:gsLst>
                  <a:gs pos="0">
                    <a:srgbClr val="FFE701"/>
                  </a:gs>
                  <a:gs pos="100000">
                    <a:srgbClr val="FE3E02"/>
                  </a:gs>
                </a:gsLst>
                <a:lin ang="5400000" scaled="1"/>
              </a:gradFill>
              <a:effectLst/>
              <a:latin typeface="Impact"/>
            </a:endParaRPr>
          </a:p>
        </p:txBody>
      </p:sp>
    </p:spTree>
    <p:extLst>
      <p:ext uri="{BB962C8B-B14F-4D97-AF65-F5344CB8AC3E}">
        <p14:creationId xmlns:p14="http://schemas.microsoft.com/office/powerpoint/2010/main" val="7920586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rved Up Ribbon 2"/>
          <p:cNvSpPr/>
          <p:nvPr/>
        </p:nvSpPr>
        <p:spPr>
          <a:xfrm>
            <a:off x="1676400" y="304800"/>
            <a:ext cx="5867400" cy="838200"/>
          </a:xfrm>
          <a:prstGeom prst="ellipseRibbon2">
            <a:avLst/>
          </a:prstGeom>
          <a:solidFill>
            <a:schemeClr val="accent1">
              <a:lumMod val="20000"/>
              <a:lumOff val="8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latin typeface="Elephant" pitchFamily="18" charset="0"/>
                <a:cs typeface="Times New Roman" pitchFamily="18" charset="0"/>
              </a:rPr>
              <a:t>Individual Work</a:t>
            </a:r>
            <a:endParaRPr lang="en-US" sz="2400" dirty="0">
              <a:solidFill>
                <a:srgbClr val="002060"/>
              </a:solidFill>
              <a:latin typeface="Elephant" pitchFamily="18" charset="0"/>
              <a:cs typeface="Times New Roman" pitchFamily="18" charset="0"/>
            </a:endParaRPr>
          </a:p>
        </p:txBody>
      </p:sp>
      <p:sp>
        <p:nvSpPr>
          <p:cNvPr id="4" name="TextBox 3"/>
          <p:cNvSpPr txBox="1"/>
          <p:nvPr/>
        </p:nvSpPr>
        <p:spPr>
          <a:xfrm>
            <a:off x="609600" y="1371600"/>
            <a:ext cx="8153400" cy="461665"/>
          </a:xfrm>
          <a:prstGeom prst="rect">
            <a:avLst/>
          </a:prstGeom>
          <a:noFill/>
        </p:spPr>
        <p:txBody>
          <a:bodyPr wrap="square" rtlCol="0">
            <a:spAutoFit/>
          </a:bodyPr>
          <a:lstStyle/>
          <a:p>
            <a:pPr algn="ctr"/>
            <a:r>
              <a:rPr lang="en-US" sz="2400" b="1" i="1" dirty="0" smtClean="0">
                <a:latin typeface="Times New Roman" pitchFamily="18" charset="0"/>
                <a:cs typeface="Times New Roman" pitchFamily="18" charset="0"/>
              </a:rPr>
              <a:t>Put a word in the gaps from the box matching their meanings.</a:t>
            </a:r>
            <a:endParaRPr lang="en-US" sz="2400" b="1" i="1" dirty="0">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1066800" y="2133600"/>
          <a:ext cx="7245928" cy="457200"/>
        </p:xfrm>
        <a:graphic>
          <a:graphicData uri="http://schemas.openxmlformats.org/drawingml/2006/table">
            <a:tbl>
              <a:tblPr/>
              <a:tblGrid>
                <a:gridCol w="1281545"/>
                <a:gridCol w="1475510"/>
                <a:gridCol w="1433945"/>
                <a:gridCol w="1527464"/>
                <a:gridCol w="1527464"/>
              </a:tblGrid>
              <a:tr h="405246">
                <a:tc>
                  <a:txBody>
                    <a:bodyPr/>
                    <a:lstStyle/>
                    <a:p>
                      <a:pPr algn="ctr"/>
                      <a:endParaRPr lang="en-US" sz="2400" dirty="0">
                        <a:latin typeface="Times New Roman" pitchFamily="18" charset="0"/>
                        <a:cs typeface="Times New Roman" pitchFamily="18" charset="0"/>
                      </a:endParaRP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24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sp>
        <p:nvSpPr>
          <p:cNvPr id="10" name="TextBox 9"/>
          <p:cNvSpPr txBox="1"/>
          <p:nvPr/>
        </p:nvSpPr>
        <p:spPr>
          <a:xfrm>
            <a:off x="609600" y="2819400"/>
            <a:ext cx="8001000" cy="3785652"/>
          </a:xfrm>
          <a:prstGeom prst="rect">
            <a:avLst/>
          </a:prstGeom>
          <a:noFill/>
          <a:ln w="6350">
            <a:solidFill>
              <a:schemeClr val="tx1"/>
            </a:solidFill>
          </a:ln>
        </p:spPr>
        <p:txBody>
          <a:bodyPr wrap="square" rtlCol="0">
            <a:spAutoFit/>
          </a:bodyPr>
          <a:lstStyle/>
          <a:p>
            <a:pPr marL="342900" indent="-342900"/>
            <a:r>
              <a:rPr lang="en-US" sz="2400" dirty="0" smtClean="0"/>
              <a:t>	</a:t>
            </a:r>
          </a:p>
          <a:p>
            <a:pPr marL="342900" indent="-342900"/>
            <a:r>
              <a:rPr lang="en-US" sz="2400" dirty="0" smtClean="0">
                <a:latin typeface="Times New Roman" pitchFamily="18" charset="0"/>
                <a:cs typeface="Times New Roman" pitchFamily="18" charset="0"/>
              </a:rPr>
              <a:t>	a. ---------------- = </a:t>
            </a:r>
            <a:r>
              <a:rPr lang="en-US" sz="2400" b="1" dirty="0" smtClean="0">
                <a:latin typeface="Times New Roman" pitchFamily="18" charset="0"/>
                <a:cs typeface="Times New Roman" pitchFamily="18" charset="0"/>
              </a:rPr>
              <a:t>enjoyment / happy.</a:t>
            </a:r>
          </a:p>
          <a:p>
            <a:pPr marL="342900" indent="-342900"/>
            <a:endParaRPr lang="en-US" sz="2400" b="1" dirty="0" smtClean="0">
              <a:latin typeface="Times New Roman" pitchFamily="18" charset="0"/>
              <a:cs typeface="Times New Roman" pitchFamily="18" charset="0"/>
            </a:endParaRPr>
          </a:p>
          <a:p>
            <a:pPr marL="342900" indent="-342900"/>
            <a:r>
              <a:rPr lang="en-US" sz="2400" b="1" dirty="0" smtClean="0">
                <a:latin typeface="Times New Roman" pitchFamily="18" charset="0"/>
                <a:cs typeface="Times New Roman" pitchFamily="18" charset="0"/>
              </a:rPr>
              <a:t>	b. ----------------- = a large book.</a:t>
            </a:r>
          </a:p>
          <a:p>
            <a:pPr marL="342900" indent="-342900"/>
            <a:endParaRPr lang="en-US" sz="2400" b="1" dirty="0" smtClean="0">
              <a:latin typeface="Times New Roman" pitchFamily="18" charset="0"/>
              <a:cs typeface="Times New Roman" pitchFamily="18" charset="0"/>
            </a:endParaRPr>
          </a:p>
          <a:p>
            <a:pPr marL="342900" indent="-342900"/>
            <a:r>
              <a:rPr lang="en-US" sz="2400" b="1" dirty="0" smtClean="0">
                <a:latin typeface="Times New Roman" pitchFamily="18" charset="0"/>
                <a:cs typeface="Times New Roman" pitchFamily="18" charset="0"/>
              </a:rPr>
              <a:t>	c. ------------------ =  excited about something.</a:t>
            </a:r>
          </a:p>
          <a:p>
            <a:pPr marL="342900" indent="-342900"/>
            <a:endParaRPr lang="en-US" sz="2400" b="1" dirty="0" smtClean="0">
              <a:latin typeface="Times New Roman" pitchFamily="18" charset="0"/>
              <a:cs typeface="Times New Roman" pitchFamily="18" charset="0"/>
            </a:endParaRPr>
          </a:p>
          <a:p>
            <a:pPr marL="342900" indent="-342900"/>
            <a:r>
              <a:rPr lang="en-US" sz="2400" b="1" dirty="0" smtClean="0">
                <a:latin typeface="Times New Roman" pitchFamily="18" charset="0"/>
                <a:cs typeface="Times New Roman" pitchFamily="18" charset="0"/>
              </a:rPr>
              <a:t>	d. -----------------  =  the state of having a pleasant life.</a:t>
            </a:r>
          </a:p>
          <a:p>
            <a:pPr marL="342900" indent="-342900"/>
            <a:endParaRPr lang="en-US" sz="2400" b="1" dirty="0" smtClean="0">
              <a:latin typeface="Times New Roman" pitchFamily="18" charset="0"/>
              <a:cs typeface="Times New Roman" pitchFamily="18" charset="0"/>
            </a:endParaRPr>
          </a:p>
          <a:p>
            <a:pPr marL="342900" indent="-342900"/>
            <a:r>
              <a:rPr lang="en-US" sz="2400" b="1" dirty="0" smtClean="0">
                <a:latin typeface="Times New Roman" pitchFamily="18" charset="0"/>
                <a:cs typeface="Times New Roman" pitchFamily="18" charset="0"/>
              </a:rPr>
              <a:t>	e. -----------------  =  the enjoyment of expensive things.</a:t>
            </a:r>
            <a:endParaRPr lang="en-US" sz="2400" b="1" dirty="0">
              <a:latin typeface="Times New Roman" pitchFamily="18" charset="0"/>
              <a:cs typeface="Times New Roman" pitchFamily="18" charset="0"/>
            </a:endParaRPr>
          </a:p>
        </p:txBody>
      </p:sp>
      <p:sp>
        <p:nvSpPr>
          <p:cNvPr id="11" name="TextBox 10"/>
          <p:cNvSpPr txBox="1"/>
          <p:nvPr/>
        </p:nvSpPr>
        <p:spPr>
          <a:xfrm>
            <a:off x="3733800" y="2133600"/>
            <a:ext cx="1600200"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pleasure</a:t>
            </a:r>
            <a:endParaRPr lang="en-US" sz="2400" dirty="0">
              <a:latin typeface="Times New Roman" pitchFamily="18" charset="0"/>
              <a:cs typeface="Times New Roman" pitchFamily="18" charset="0"/>
            </a:endParaRPr>
          </a:p>
        </p:txBody>
      </p:sp>
      <p:sp>
        <p:nvSpPr>
          <p:cNvPr id="12" name="TextBox 11"/>
          <p:cNvSpPr txBox="1"/>
          <p:nvPr/>
        </p:nvSpPr>
        <p:spPr>
          <a:xfrm>
            <a:off x="1066800" y="2133600"/>
            <a:ext cx="1295400"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comfort</a:t>
            </a:r>
            <a:endParaRPr lang="en-US" sz="2400" dirty="0">
              <a:latin typeface="Times New Roman" pitchFamily="18" charset="0"/>
              <a:cs typeface="Times New Roman" pitchFamily="18" charset="0"/>
            </a:endParaRPr>
          </a:p>
        </p:txBody>
      </p:sp>
      <p:sp>
        <p:nvSpPr>
          <p:cNvPr id="13" name="TextBox 12"/>
          <p:cNvSpPr txBox="1"/>
          <p:nvPr/>
        </p:nvSpPr>
        <p:spPr>
          <a:xfrm>
            <a:off x="2438400" y="2133600"/>
            <a:ext cx="1295400"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luxury</a:t>
            </a:r>
            <a:endParaRPr lang="en-US" sz="2400" dirty="0">
              <a:latin typeface="Times New Roman" pitchFamily="18" charset="0"/>
              <a:cs typeface="Times New Roman" pitchFamily="18" charset="0"/>
            </a:endParaRPr>
          </a:p>
        </p:txBody>
      </p:sp>
      <p:sp>
        <p:nvSpPr>
          <p:cNvPr id="14" name="TextBox 13"/>
          <p:cNvSpPr txBox="1"/>
          <p:nvPr/>
        </p:nvSpPr>
        <p:spPr>
          <a:xfrm>
            <a:off x="5410200" y="2133600"/>
            <a:ext cx="1295400"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volume</a:t>
            </a:r>
            <a:endParaRPr lang="en-US" sz="2400" dirty="0">
              <a:latin typeface="Times New Roman" pitchFamily="18" charset="0"/>
              <a:cs typeface="Times New Roman" pitchFamily="18" charset="0"/>
            </a:endParaRPr>
          </a:p>
        </p:txBody>
      </p:sp>
      <p:sp>
        <p:nvSpPr>
          <p:cNvPr id="16" name="TextBox 15"/>
          <p:cNvSpPr txBox="1"/>
          <p:nvPr/>
        </p:nvSpPr>
        <p:spPr>
          <a:xfrm>
            <a:off x="6858000" y="2133600"/>
            <a:ext cx="1295400"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crazy</a:t>
            </a:r>
            <a:endParaRPr lang="en-US" sz="2400" dirty="0">
              <a:latin typeface="Times New Roman" pitchFamily="18" charset="0"/>
              <a:cs typeface="Times New Roman" pitchFamily="18" charset="0"/>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3.33333E-6 1.67321E-6 L -0.27083 0.13288 " pathEditMode="relative" rAng="0" ptsTypes="AA">
                                      <p:cBhvr>
                                        <p:cTn id="6" dur="2000" fill="hold"/>
                                        <p:tgtEl>
                                          <p:spTgt spid="11"/>
                                        </p:tgtEl>
                                        <p:attrNameLst>
                                          <p:attrName>ppt_x</p:attrName>
                                          <p:attrName>ppt_y</p:attrName>
                                        </p:attrNameLst>
                                      </p:cBhvr>
                                      <p:rCtr x="-13500" y="6600"/>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1.11022E-16 1.67321E-6 L -0.42917 0.24382 " pathEditMode="relative" rAng="0" ptsTypes="AA">
                                      <p:cBhvr>
                                        <p:cTn id="10" dur="2000" fill="hold"/>
                                        <p:tgtEl>
                                          <p:spTgt spid="14"/>
                                        </p:tgtEl>
                                        <p:attrNameLst>
                                          <p:attrName>ppt_x</p:attrName>
                                          <p:attrName>ppt_y</p:attrName>
                                        </p:attrNameLst>
                                      </p:cBhvr>
                                      <p:rCtr x="-21500" y="12200"/>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grpId="0" nodeType="clickEffect">
                                  <p:stCondLst>
                                    <p:cond delay="0"/>
                                  </p:stCondLst>
                                  <p:childTnLst>
                                    <p:animMotion origin="layout" path="M -3.33333E-6 4.07407E-6 L -0.5875 0.34421 " pathEditMode="relative" rAng="0" ptsTypes="AA">
                                      <p:cBhvr>
                                        <p:cTn id="14" dur="2000" fill="hold"/>
                                        <p:tgtEl>
                                          <p:spTgt spid="16"/>
                                        </p:tgtEl>
                                        <p:attrNameLst>
                                          <p:attrName>ppt_x</p:attrName>
                                          <p:attrName>ppt_y</p:attrName>
                                        </p:attrNameLst>
                                      </p:cBhvr>
                                      <p:rCtr x="-29400" y="17200"/>
                                    </p:animMotion>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grpId="0" nodeType="clickEffect">
                                  <p:stCondLst>
                                    <p:cond delay="0"/>
                                  </p:stCondLst>
                                  <p:childTnLst>
                                    <p:animMotion origin="layout" path="M 2.77556E-17 4.07407E-6 L 0.04583 0.45532 " pathEditMode="relative" rAng="0" ptsTypes="AA">
                                      <p:cBhvr>
                                        <p:cTn id="18" dur="2000" fill="hold"/>
                                        <p:tgtEl>
                                          <p:spTgt spid="12"/>
                                        </p:tgtEl>
                                        <p:attrNameLst>
                                          <p:attrName>ppt_x</p:attrName>
                                          <p:attrName>ppt_y</p:attrName>
                                        </p:attrNameLst>
                                      </p:cBhvr>
                                      <p:rCtr x="2300" y="22800"/>
                                    </p:animMotion>
                                  </p:childTnLst>
                                </p:cTn>
                              </p:par>
                            </p:childTnLst>
                          </p:cTn>
                        </p:par>
                      </p:childTnLst>
                    </p:cTn>
                  </p:par>
                  <p:par>
                    <p:cTn id="19" fill="hold">
                      <p:stCondLst>
                        <p:cond delay="indefinite"/>
                      </p:stCondLst>
                      <p:childTnLst>
                        <p:par>
                          <p:cTn id="20" fill="hold">
                            <p:stCondLst>
                              <p:cond delay="0"/>
                            </p:stCondLst>
                            <p:childTnLst>
                              <p:par>
                                <p:cTn id="21" presetID="49" presetClass="path" presetSubtype="0" accel="50000" decel="50000" fill="hold" grpId="0" nodeType="clickEffect">
                                  <p:stCondLst>
                                    <p:cond delay="0"/>
                                  </p:stCondLst>
                                  <p:childTnLst>
                                    <p:animMotion origin="layout" path="M 5.55112E-17 1.67321E-6 L -0.09583 0.55442 " pathEditMode="relative" rAng="0" ptsTypes="AA">
                                      <p:cBhvr>
                                        <p:cTn id="22" dur="2000" fill="hold"/>
                                        <p:tgtEl>
                                          <p:spTgt spid="13"/>
                                        </p:tgtEl>
                                        <p:attrNameLst>
                                          <p:attrName>ppt_x</p:attrName>
                                          <p:attrName>ppt_y</p:attrName>
                                        </p:attrNameLst>
                                      </p:cBhvr>
                                      <p:rCtr x="-4800" y="27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a:xfrm>
            <a:off x="1676400" y="838200"/>
            <a:ext cx="5410200" cy="838200"/>
          </a:xfrm>
          <a:prstGeom prst="ellipseRibbon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2060"/>
                </a:solidFill>
                <a:latin typeface="Elephant" pitchFamily="18" charset="0"/>
                <a:cs typeface="Times New Roman" pitchFamily="18" charset="0"/>
              </a:rPr>
              <a:t>Pair  works</a:t>
            </a:r>
            <a:endParaRPr lang="en-US" sz="2800" dirty="0">
              <a:solidFill>
                <a:srgbClr val="002060"/>
              </a:solidFill>
              <a:latin typeface="Elephant" pitchFamily="18" charset="0"/>
              <a:cs typeface="Times New Roman" pitchFamily="18" charset="0"/>
            </a:endParaRPr>
          </a:p>
        </p:txBody>
      </p:sp>
      <p:sp>
        <p:nvSpPr>
          <p:cNvPr id="7" name="TextBox 6"/>
          <p:cNvSpPr txBox="1"/>
          <p:nvPr/>
        </p:nvSpPr>
        <p:spPr>
          <a:xfrm>
            <a:off x="1295400" y="2057400"/>
            <a:ext cx="6629400" cy="830997"/>
          </a:xfrm>
          <a:prstGeom prst="rect">
            <a:avLst/>
          </a:prstGeom>
          <a:blipFill>
            <a:blip r:embed="rId3"/>
            <a:tile tx="0" ty="0" sx="100000" sy="100000" flip="none" algn="tl"/>
          </a:blipFill>
          <a:ln w="3175">
            <a:solidFill>
              <a:schemeClr val="tx1"/>
            </a:solidFill>
          </a:ln>
        </p:spPr>
        <p:txBody>
          <a:bodyPr wrap="square" rtlCol="0">
            <a:spAutoFit/>
          </a:bodyPr>
          <a:lstStyle/>
          <a:p>
            <a:pPr algn="ctr"/>
            <a:r>
              <a:rPr lang="en-US" sz="2400" b="1" dirty="0" smtClean="0">
                <a:latin typeface="Times New Roman" pitchFamily="18" charset="0"/>
                <a:cs typeface="Times New Roman" pitchFamily="18" charset="0"/>
              </a:rPr>
              <a:t>Look at the following picture and write the answer of  following question :</a:t>
            </a:r>
            <a:endParaRPr lang="en-US" sz="2400" b="1" dirty="0">
              <a:latin typeface="Times New Roman" pitchFamily="18" charset="0"/>
              <a:cs typeface="Times New Roman"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3505200"/>
            <a:ext cx="1628775" cy="1371600"/>
          </a:xfrm>
          <a:prstGeom prst="rect">
            <a:avLst/>
          </a:prstGeom>
        </p:spPr>
      </p:pic>
      <p:pic>
        <p:nvPicPr>
          <p:cNvPr id="9" name="Picture 8" descr="babyy.jpg"/>
          <p:cNvPicPr>
            <a:picLocks noChangeAspect="1"/>
          </p:cNvPicPr>
          <p:nvPr/>
        </p:nvPicPr>
        <p:blipFill>
          <a:blip r:embed="rId5"/>
          <a:stretch>
            <a:fillRect/>
          </a:stretch>
        </p:blipFill>
        <p:spPr>
          <a:xfrm>
            <a:off x="685800" y="3505200"/>
            <a:ext cx="1905000" cy="1371600"/>
          </a:xfrm>
          <a:prstGeom prst="rect">
            <a:avLst/>
          </a:prstGeom>
        </p:spPr>
      </p:pic>
      <p:pic>
        <p:nvPicPr>
          <p:cNvPr id="10" name="Picture 9" descr="car.jpg"/>
          <p:cNvPicPr>
            <a:picLocks noChangeAspect="1"/>
          </p:cNvPicPr>
          <p:nvPr/>
        </p:nvPicPr>
        <p:blipFill>
          <a:blip r:embed="rId6" cstate="print"/>
          <a:stretch>
            <a:fillRect/>
          </a:stretch>
        </p:blipFill>
        <p:spPr>
          <a:xfrm>
            <a:off x="4495800" y="3505200"/>
            <a:ext cx="1828800" cy="1371600"/>
          </a:xfrm>
          <a:prstGeom prst="rect">
            <a:avLst/>
          </a:prstGeom>
        </p:spPr>
      </p:pic>
      <p:pic>
        <p:nvPicPr>
          <p:cNvPr id="1026" name="Picture 2" descr="C:\Users\Harun\Pictures\Pictures (2)\PDF Picture\ddll.jpg"/>
          <p:cNvPicPr>
            <a:picLocks noChangeAspect="1" noChangeArrowheads="1"/>
          </p:cNvPicPr>
          <p:nvPr/>
        </p:nvPicPr>
        <p:blipFill>
          <a:blip r:embed="rId7"/>
          <a:srcRect/>
          <a:stretch>
            <a:fillRect/>
          </a:stretch>
        </p:blipFill>
        <p:spPr bwMode="auto">
          <a:xfrm>
            <a:off x="6477000" y="3505200"/>
            <a:ext cx="1905000" cy="1295400"/>
          </a:xfrm>
          <a:prstGeom prst="rect">
            <a:avLst/>
          </a:prstGeom>
          <a:noFill/>
        </p:spPr>
      </p:pic>
      <p:sp>
        <p:nvSpPr>
          <p:cNvPr id="12" name="TextBox 11"/>
          <p:cNvSpPr txBox="1"/>
          <p:nvPr/>
        </p:nvSpPr>
        <p:spPr>
          <a:xfrm>
            <a:off x="1676400" y="5410200"/>
            <a:ext cx="6096000" cy="461665"/>
          </a:xfrm>
          <a:prstGeom prst="rect">
            <a:avLst/>
          </a:prstGeom>
          <a:blipFill>
            <a:blip r:embed="rId8"/>
            <a:tile tx="0" ty="0" sx="100000" sy="100000" flip="none" algn="tl"/>
          </a:blipFill>
          <a:ln w="3175">
            <a:solidFill>
              <a:schemeClr val="tx1"/>
            </a:solidFill>
          </a:ln>
        </p:spPr>
        <p:txBody>
          <a:bodyPr wrap="square" rtlCol="0">
            <a:spAutoFit/>
          </a:bodyPr>
          <a:lstStyle/>
          <a:p>
            <a:pPr algn="ctr"/>
            <a:r>
              <a:rPr lang="en-US" sz="2400" b="1" dirty="0" smtClean="0">
                <a:latin typeface="Times New Roman" pitchFamily="18" charset="0"/>
                <a:cs typeface="Times New Roman" pitchFamily="18" charset="0"/>
              </a:rPr>
              <a:t>What was </a:t>
            </a:r>
            <a:r>
              <a:rPr lang="en-US" sz="2400" b="1" dirty="0" err="1" smtClean="0">
                <a:latin typeface="Times New Roman" pitchFamily="18" charset="0"/>
                <a:cs typeface="Times New Roman" pitchFamily="18" charset="0"/>
              </a:rPr>
              <a:t>Hason</a:t>
            </a:r>
            <a:r>
              <a:rPr lang="en-US" sz="2400" b="1" dirty="0" smtClean="0">
                <a:latin typeface="Times New Roman" pitchFamily="18" charset="0"/>
                <a:cs typeface="Times New Roman" pitchFamily="18" charset="0"/>
              </a:rPr>
              <a:t> Raja`s childhood life ?</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3906430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3"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000" fill="hold"/>
                                        <p:tgtEl>
                                          <p:spTgt spid="9"/>
                                        </p:tgtEl>
                                        <p:attrNameLst>
                                          <p:attrName>ppt_x</p:attrName>
                                        </p:attrNameLst>
                                      </p:cBhvr>
                                      <p:tavLst>
                                        <p:tav tm="0">
                                          <p:val>
                                            <p:strVal val="1+#ppt_w/2"/>
                                          </p:val>
                                        </p:tav>
                                        <p:tav tm="100000">
                                          <p:val>
                                            <p:strVal val="#ppt_x"/>
                                          </p:val>
                                        </p:tav>
                                      </p:tavLst>
                                    </p:anim>
                                    <p:anim calcmode="lin" valueType="num">
                                      <p:cBhvr additive="base">
                                        <p:cTn id="15" dur="1000" fill="hold"/>
                                        <p:tgtEl>
                                          <p:spTgt spid="9"/>
                                        </p:tgtEl>
                                        <p:attrNameLst>
                                          <p:attrName>ppt_y</p:attrName>
                                        </p:attrNameLst>
                                      </p:cBhvr>
                                      <p:tavLst>
                                        <p:tav tm="0">
                                          <p:val>
                                            <p:strVal val="0-#ppt_h/2"/>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1+#ppt_w/2"/>
                                          </p:val>
                                        </p:tav>
                                        <p:tav tm="100000">
                                          <p:val>
                                            <p:strVal val="#ppt_x"/>
                                          </p:val>
                                        </p:tav>
                                      </p:tavLst>
                                    </p:anim>
                                    <p:anim calcmode="lin" valueType="num">
                                      <p:cBhvr additive="base">
                                        <p:cTn id="19" dur="1000" fill="hold"/>
                                        <p:tgtEl>
                                          <p:spTgt spid="10"/>
                                        </p:tgtEl>
                                        <p:attrNameLst>
                                          <p:attrName>ppt_y</p:attrName>
                                        </p:attrNameLst>
                                      </p:cBhvr>
                                      <p:tavLst>
                                        <p:tav tm="0">
                                          <p:val>
                                            <p:strVal val="#ppt_y"/>
                                          </p:val>
                                        </p:tav>
                                        <p:tav tm="100000">
                                          <p:val>
                                            <p:strVal val="#ppt_y"/>
                                          </p:val>
                                        </p:tav>
                                      </p:tavLst>
                                    </p:anim>
                                  </p:childTnLst>
                                </p:cTn>
                              </p:par>
                              <p:par>
                                <p:cTn id="20" presetID="29"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ppt_x</p:attrName>
                                        </p:attrNameLst>
                                      </p:cBhvr>
                                      <p:tavLst>
                                        <p:tav tm="0">
                                          <p:val>
                                            <p:strVal val="#ppt_x-.2"/>
                                          </p:val>
                                        </p:tav>
                                        <p:tav tm="100000">
                                          <p:val>
                                            <p:strVal val="#ppt_x"/>
                                          </p:val>
                                        </p:tav>
                                      </p:tavLst>
                                    </p:anim>
                                    <p:anim calcmode="lin" valueType="num">
                                      <p:cBhvr>
                                        <p:cTn id="2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4" dur="1000"/>
                                        <p:tgtEl>
                                          <p:spTgt spid="8"/>
                                        </p:tgtEl>
                                      </p:cBhvr>
                                    </p:animEffect>
                                  </p:childTnLst>
                                </p:cTn>
                              </p:par>
                              <p:par>
                                <p:cTn id="25" presetID="2" presetClass="entr" presetSubtype="9"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additive="base">
                                        <p:cTn id="27" dur="1000" fill="hold"/>
                                        <p:tgtEl>
                                          <p:spTgt spid="1026"/>
                                        </p:tgtEl>
                                        <p:attrNameLst>
                                          <p:attrName>ppt_x</p:attrName>
                                        </p:attrNameLst>
                                      </p:cBhvr>
                                      <p:tavLst>
                                        <p:tav tm="0">
                                          <p:val>
                                            <p:strVal val="0-#ppt_w/2"/>
                                          </p:val>
                                        </p:tav>
                                        <p:tav tm="100000">
                                          <p:val>
                                            <p:strVal val="#ppt_x"/>
                                          </p:val>
                                        </p:tav>
                                      </p:tavLst>
                                    </p:anim>
                                    <p:anim calcmode="lin" valueType="num">
                                      <p:cBhvr additive="base">
                                        <p:cTn id="28" dur="10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4876800" y="304800"/>
            <a:ext cx="3581400" cy="1295400"/>
          </a:xfrm>
          <a:prstGeom prst="cloudCallout">
            <a:avLst>
              <a:gd name="adj1" fmla="val -31665"/>
              <a:gd name="adj2" fmla="val 12132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Home work</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5" name="TextBox 4"/>
          <p:cNvSpPr txBox="1"/>
          <p:nvPr/>
        </p:nvSpPr>
        <p:spPr>
          <a:xfrm>
            <a:off x="1143000" y="4876800"/>
            <a:ext cx="5638800" cy="1200329"/>
          </a:xfrm>
          <a:prstGeom prst="rect">
            <a:avLst/>
          </a:prstGeom>
          <a:solidFill>
            <a:schemeClr val="accent1">
              <a:lumMod val="20000"/>
              <a:lumOff val="80000"/>
            </a:schemeClr>
          </a:solidFill>
          <a:ln w="3175">
            <a:solidFill>
              <a:schemeClr val="tx1"/>
            </a:solidFill>
          </a:ln>
          <a:effectLst/>
        </p:spPr>
        <p:txBody>
          <a:bodyPr wrap="square" rtlCol="0">
            <a:spAutoFit/>
          </a:bodyPr>
          <a:lstStyle/>
          <a:p>
            <a:pPr algn="ctr"/>
            <a:r>
              <a:rPr lang="en-US" sz="2400" b="1" dirty="0" smtClean="0">
                <a:latin typeface="Times New Roman" pitchFamily="18" charset="0"/>
                <a:cs typeface="Times New Roman" pitchFamily="18" charset="0"/>
              </a:rPr>
              <a:t>Write a short paragraph about another  mystic bard of Bangladesh</a:t>
            </a:r>
          </a:p>
          <a:p>
            <a:pPr algn="ctr"/>
            <a:r>
              <a:rPr lang="en-US" sz="2400" dirty="0" smtClean="0">
                <a:latin typeface="Times New Roman" pitchFamily="18" charset="0"/>
                <a:cs typeface="Times New Roman" pitchFamily="18" charset="0"/>
              </a:rPr>
              <a:t> </a:t>
            </a:r>
            <a:r>
              <a:rPr lang="en-US" sz="2400" dirty="0" smtClean="0">
                <a:latin typeface="Elephant" pitchFamily="18" charset="0"/>
                <a:cs typeface="Times New Roman" pitchFamily="18" charset="0"/>
              </a:rPr>
              <a:t>‘LALON  SHAH’.</a:t>
            </a:r>
            <a:endParaRPr lang="en-US" sz="2400" dirty="0">
              <a:latin typeface="Elephant" pitchFamily="18" charset="0"/>
              <a:cs typeface="Times New Roman"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371600"/>
            <a:ext cx="3733800" cy="33528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418562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28600"/>
            <a:ext cx="6248400" cy="1600200"/>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effectLst>
                  <a:outerShdw blurRad="76200" dist="50800" dir="5400000" algn="tl" rotWithShape="0">
                    <a:srgbClr val="000000">
                      <a:alpha val="65000"/>
                    </a:srgbClr>
                  </a:outerShdw>
                </a:effectLst>
                <a:latin typeface="Book Antiqua" pitchFamily="18" charset="0"/>
                <a:cs typeface="MonooMJ" pitchFamily="2" charset="0"/>
              </a:rPr>
              <a:t>Acknowledgement</a:t>
            </a:r>
            <a:endParaRPr lang="en-US" sz="4000" b="1" spc="50" dirty="0">
              <a:ln w="11430"/>
              <a:effectLst>
                <a:outerShdw blurRad="76200" dist="50800" dir="5400000" algn="tl" rotWithShape="0">
                  <a:srgbClr val="000000">
                    <a:alpha val="65000"/>
                  </a:srgbClr>
                </a:outerShdw>
              </a:effectLst>
              <a:latin typeface="Book Antiqua" pitchFamily="18" charset="0"/>
              <a:cs typeface="MonooMJ" pitchFamily="2" charset="0"/>
            </a:endParaRPr>
          </a:p>
        </p:txBody>
      </p:sp>
      <p:sp>
        <p:nvSpPr>
          <p:cNvPr id="5" name="TextBox 4"/>
          <p:cNvSpPr txBox="1"/>
          <p:nvPr/>
        </p:nvSpPr>
        <p:spPr>
          <a:xfrm>
            <a:off x="762000" y="2028735"/>
            <a:ext cx="7924800" cy="1200329"/>
          </a:xfrm>
          <a:prstGeom prst="rect">
            <a:avLst/>
          </a:prstGeom>
          <a:noFill/>
          <a:ln w="38100">
            <a:solidFill>
              <a:schemeClr val="tx1"/>
            </a:solidFill>
          </a:ln>
        </p:spPr>
        <p:txBody>
          <a:bodyPr wrap="square" rtlCol="0">
            <a:spAutoFit/>
          </a:bodyPr>
          <a:lstStyle/>
          <a:p>
            <a:pPr algn="ctr"/>
            <a:r>
              <a:rPr lang="en-US" sz="2400" b="1" dirty="0" smtClean="0">
                <a:solidFill>
                  <a:srgbClr val="003399"/>
                </a:solidFill>
                <a:latin typeface="Book Antiqua" pitchFamily="18" charset="0"/>
                <a:cs typeface="Nikosh" pitchFamily="2" charset="0"/>
              </a:rPr>
              <a:t>We would like to express our cordial gratitude to the  Ministry of Education, Directorate of Secondary &amp; Higher Education, NCTB, a2i</a:t>
            </a:r>
            <a:endParaRPr lang="en-US" sz="2400" b="1" dirty="0">
              <a:solidFill>
                <a:srgbClr val="003399"/>
              </a:solidFill>
              <a:latin typeface="Book Antiqua" pitchFamily="18" charset="0"/>
              <a:cs typeface="Nikosh" pitchFamily="2" charset="0"/>
            </a:endParaRPr>
          </a:p>
        </p:txBody>
      </p:sp>
      <p:sp>
        <p:nvSpPr>
          <p:cNvPr id="3" name="Rectangle 2"/>
          <p:cNvSpPr/>
          <p:nvPr/>
        </p:nvSpPr>
        <p:spPr>
          <a:xfrm>
            <a:off x="0" y="0"/>
            <a:ext cx="9144000" cy="6858000"/>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695700" y="3387520"/>
            <a:ext cx="1905000" cy="752565"/>
          </a:xfrm>
          <a:prstGeom prst="ellipse">
            <a:avLst/>
          </a:prstGeom>
          <a:solidFill>
            <a:schemeClr val="tx1">
              <a:lumMod val="95000"/>
              <a:lumOff val="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schemeClr>
                </a:solidFill>
                <a:latin typeface="Book Antiqua" pitchFamily="18" charset="0"/>
                <a:cs typeface="Nikosh" pitchFamily="2" charset="0"/>
              </a:rPr>
              <a:t>and</a:t>
            </a:r>
          </a:p>
        </p:txBody>
      </p:sp>
      <p:sp>
        <p:nvSpPr>
          <p:cNvPr id="8" name="Rectangle 7"/>
          <p:cNvSpPr/>
          <p:nvPr/>
        </p:nvSpPr>
        <p:spPr>
          <a:xfrm>
            <a:off x="838200" y="4298541"/>
            <a:ext cx="7772400" cy="2129555"/>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3399"/>
                </a:solidFill>
                <a:latin typeface="Book Antiqua" pitchFamily="18" charset="0"/>
                <a:cs typeface="Nikosh" pitchFamily="2" charset="0"/>
              </a:rPr>
              <a:t>the panel of honorable editors ( Md. Jahangir </a:t>
            </a:r>
            <a:r>
              <a:rPr lang="en-US" sz="2400" b="1" dirty="0" err="1">
                <a:solidFill>
                  <a:srgbClr val="003399"/>
                </a:solidFill>
                <a:latin typeface="Book Antiqua" pitchFamily="18" charset="0"/>
                <a:cs typeface="Nikosh" pitchFamily="2" charset="0"/>
              </a:rPr>
              <a:t>Hasan</a:t>
            </a:r>
            <a:r>
              <a:rPr lang="en-US" sz="2400" b="1" dirty="0">
                <a:solidFill>
                  <a:srgbClr val="003399"/>
                </a:solidFill>
                <a:latin typeface="Book Antiqua" pitchFamily="18" charset="0"/>
                <a:cs typeface="Nikosh" pitchFamily="2" charset="0"/>
              </a:rPr>
              <a:t>, </a:t>
            </a:r>
            <a:r>
              <a:rPr lang="en-US" sz="2400" b="1" dirty="0" smtClean="0">
                <a:solidFill>
                  <a:srgbClr val="003399"/>
                </a:solidFill>
                <a:latin typeface="Book Antiqua" pitchFamily="18" charset="0"/>
                <a:cs typeface="Nikosh" pitchFamily="2" charset="0"/>
              </a:rPr>
              <a:t>Associate </a:t>
            </a:r>
            <a:r>
              <a:rPr lang="en-US" sz="2400" b="1" dirty="0">
                <a:solidFill>
                  <a:srgbClr val="003399"/>
                </a:solidFill>
                <a:latin typeface="Book Antiqua" pitchFamily="18" charset="0"/>
                <a:cs typeface="Nikosh" pitchFamily="2" charset="0"/>
              </a:rPr>
              <a:t>Professor (English) TTC, </a:t>
            </a:r>
            <a:r>
              <a:rPr lang="en-US" sz="2400" b="1" dirty="0" err="1">
                <a:solidFill>
                  <a:srgbClr val="003399"/>
                </a:solidFill>
                <a:latin typeface="Book Antiqua" pitchFamily="18" charset="0"/>
                <a:cs typeface="Nikosh" pitchFamily="2" charset="0"/>
              </a:rPr>
              <a:t>Rangpur</a:t>
            </a:r>
            <a:r>
              <a:rPr lang="en-US" sz="2400" b="1" dirty="0">
                <a:solidFill>
                  <a:srgbClr val="003399"/>
                </a:solidFill>
                <a:latin typeface="Book Antiqua" pitchFamily="18" charset="0"/>
                <a:cs typeface="Nikosh" pitchFamily="2" charset="0"/>
              </a:rPr>
              <a:t>, </a:t>
            </a:r>
            <a:r>
              <a:rPr lang="en-US" sz="2400" b="1" dirty="0" err="1" smtClean="0">
                <a:solidFill>
                  <a:srgbClr val="003399"/>
                </a:solidFill>
                <a:latin typeface="Book Antiqua" pitchFamily="18" charset="0"/>
                <a:cs typeface="Nikosh" pitchFamily="2" charset="0"/>
              </a:rPr>
              <a:t>Ranjit</a:t>
            </a:r>
            <a:r>
              <a:rPr lang="en-US" sz="2400" b="1" dirty="0" smtClean="0">
                <a:solidFill>
                  <a:srgbClr val="003399"/>
                </a:solidFill>
                <a:latin typeface="Book Antiqua" pitchFamily="18" charset="0"/>
                <a:cs typeface="Nikosh" pitchFamily="2" charset="0"/>
              </a:rPr>
              <a:t> </a:t>
            </a:r>
            <a:r>
              <a:rPr lang="en-US" sz="2400" b="1" dirty="0" err="1">
                <a:solidFill>
                  <a:srgbClr val="003399"/>
                </a:solidFill>
                <a:latin typeface="Book Antiqua" pitchFamily="18" charset="0"/>
                <a:cs typeface="Nikosh" pitchFamily="2" charset="0"/>
              </a:rPr>
              <a:t>Poddar</a:t>
            </a:r>
            <a:r>
              <a:rPr lang="en-US" sz="2400" b="1" dirty="0">
                <a:solidFill>
                  <a:srgbClr val="003399"/>
                </a:solidFill>
                <a:latin typeface="Book Antiqua" pitchFamily="18" charset="0"/>
                <a:cs typeface="Nikosh" pitchFamily="2" charset="0"/>
              </a:rPr>
              <a:t>, </a:t>
            </a:r>
            <a:r>
              <a:rPr lang="en-US" sz="2400" b="1" dirty="0" smtClean="0">
                <a:solidFill>
                  <a:srgbClr val="003399"/>
                </a:solidFill>
                <a:latin typeface="Book Antiqua" pitchFamily="18" charset="0"/>
                <a:cs typeface="Nikosh" pitchFamily="2" charset="0"/>
              </a:rPr>
              <a:t>Associate </a:t>
            </a:r>
            <a:r>
              <a:rPr lang="en-US" sz="2400" b="1" dirty="0">
                <a:solidFill>
                  <a:srgbClr val="003399"/>
                </a:solidFill>
                <a:latin typeface="Book Antiqua" pitchFamily="18" charset="0"/>
                <a:cs typeface="Nikosh" pitchFamily="2" charset="0"/>
              </a:rPr>
              <a:t>Professor (English) TTC, Dhaka, and </a:t>
            </a:r>
            <a:r>
              <a:rPr lang="en-US" sz="2400" b="1" dirty="0" err="1">
                <a:solidFill>
                  <a:srgbClr val="003399"/>
                </a:solidFill>
                <a:latin typeface="Book Antiqua" pitchFamily="18" charset="0"/>
                <a:cs typeface="Nikosh" pitchFamily="2" charset="0"/>
              </a:rPr>
              <a:t>Urmila</a:t>
            </a:r>
            <a:r>
              <a:rPr lang="en-US" sz="2400" b="1" dirty="0">
                <a:solidFill>
                  <a:srgbClr val="003399"/>
                </a:solidFill>
                <a:latin typeface="Book Antiqua" pitchFamily="18" charset="0"/>
                <a:cs typeface="Nikosh" pitchFamily="2" charset="0"/>
              </a:rPr>
              <a:t> Ahmed, </a:t>
            </a:r>
            <a:r>
              <a:rPr lang="en-US" sz="2400" b="1" dirty="0" smtClean="0">
                <a:solidFill>
                  <a:srgbClr val="003399"/>
                </a:solidFill>
                <a:latin typeface="Book Antiqua" pitchFamily="18" charset="0"/>
                <a:cs typeface="Nikosh" pitchFamily="2" charset="0"/>
              </a:rPr>
              <a:t>Associate </a:t>
            </a:r>
            <a:r>
              <a:rPr lang="en-US" sz="2400" b="1" dirty="0">
                <a:solidFill>
                  <a:srgbClr val="003399"/>
                </a:solidFill>
                <a:latin typeface="Book Antiqua" pitchFamily="18" charset="0"/>
                <a:cs typeface="Nikosh" pitchFamily="2" charset="0"/>
              </a:rPr>
              <a:t>Professor (English) TTC, Dhaka, to enrich the contents.</a:t>
            </a:r>
          </a:p>
        </p:txBody>
      </p:sp>
      <p:sp>
        <p:nvSpPr>
          <p:cNvPr id="9" name="Rectangle 8"/>
          <p:cNvSpPr/>
          <p:nvPr/>
        </p:nvSpPr>
        <p:spPr>
          <a:xfrm>
            <a:off x="76200" y="76200"/>
            <a:ext cx="8991600" cy="6705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019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2667000" y="2286000"/>
            <a:ext cx="3733800" cy="17526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dirty="0" smtClean="0">
                <a:ln w="9525">
                  <a:round/>
                  <a:headEnd/>
                  <a:tailEnd/>
                </a:ln>
                <a:gradFill rotWithShape="0">
                  <a:gsLst>
                    <a:gs pos="0">
                      <a:srgbClr val="FFE701"/>
                    </a:gs>
                    <a:gs pos="100000">
                      <a:srgbClr val="FE3E02"/>
                    </a:gs>
                  </a:gsLst>
                  <a:lin ang="5400000" scaled="1"/>
                </a:gradFill>
                <a:effectLst/>
                <a:latin typeface="Impact"/>
              </a:rPr>
              <a:t>THE END</a:t>
            </a:r>
            <a:endParaRPr lang="en-US" sz="3600" kern="10" spc="0" dirty="0">
              <a:ln w="9525">
                <a:round/>
                <a:headEnd/>
                <a:tailEnd/>
              </a:ln>
              <a:gradFill rotWithShape="0">
                <a:gsLst>
                  <a:gs pos="0">
                    <a:srgbClr val="FFE701"/>
                  </a:gs>
                  <a:gs pos="100000">
                    <a:srgbClr val="FE3E02"/>
                  </a:gs>
                </a:gsLst>
                <a:lin ang="5400000" scaled="1"/>
              </a:gradFill>
              <a:effectLst/>
              <a:latin typeface="Impact"/>
            </a:endParaRPr>
          </a:p>
        </p:txBody>
      </p:sp>
      <p:sp>
        <p:nvSpPr>
          <p:cNvPr id="2" name="Rectangle 1"/>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36766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775854" y="1946562"/>
            <a:ext cx="3948545" cy="3657600"/>
          </a:xfrm>
          <a:prstGeom prst="round2DiagRect">
            <a:avLst/>
          </a:prstGeom>
          <a:solidFill>
            <a:schemeClr val="accent1">
              <a:lumMod val="40000"/>
              <a:lumOff val="6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2060"/>
              </a:solidFill>
            </a:endParaRPr>
          </a:p>
          <a:p>
            <a:pPr algn="ctr"/>
            <a:endParaRPr lang="en-US" dirty="0">
              <a:solidFill>
                <a:srgbClr val="002060"/>
              </a:solidFill>
            </a:endParaRPr>
          </a:p>
          <a:p>
            <a:pPr algn="ctr"/>
            <a:endParaRPr lang="en-US" dirty="0" smtClean="0">
              <a:solidFill>
                <a:srgbClr val="002060"/>
              </a:solidFill>
            </a:endParaRPr>
          </a:p>
          <a:p>
            <a:pPr algn="ctr"/>
            <a:endParaRPr lang="en-US" dirty="0">
              <a:solidFill>
                <a:srgbClr val="002060"/>
              </a:solidFill>
            </a:endParaRPr>
          </a:p>
          <a:p>
            <a:pPr algn="ctr"/>
            <a:endParaRPr lang="en-US" dirty="0" smtClean="0">
              <a:solidFill>
                <a:srgbClr val="002060"/>
              </a:solidFill>
            </a:endParaRPr>
          </a:p>
          <a:p>
            <a:pPr algn="ctr"/>
            <a:endParaRPr lang="en-US" dirty="0">
              <a:solidFill>
                <a:srgbClr val="002060"/>
              </a:solidFill>
            </a:endParaRPr>
          </a:p>
          <a:p>
            <a:pPr algn="ctr"/>
            <a:r>
              <a:rPr lang="en-US" sz="2000" dirty="0" smtClean="0">
                <a:solidFill>
                  <a:srgbClr val="002060"/>
                </a:solidFill>
                <a:latin typeface="Times New Roman" pitchFamily="18" charset="0"/>
                <a:cs typeface="Times New Roman" pitchFamily="18" charset="0"/>
              </a:rPr>
              <a:t>SK. Md. </a:t>
            </a:r>
            <a:r>
              <a:rPr lang="en-US" sz="2000" dirty="0" err="1" smtClean="0">
                <a:solidFill>
                  <a:srgbClr val="002060"/>
                </a:solidFill>
                <a:latin typeface="Times New Roman" pitchFamily="18" charset="0"/>
                <a:cs typeface="Times New Roman" pitchFamily="18" charset="0"/>
              </a:rPr>
              <a:t>Harunar</a:t>
            </a:r>
            <a:r>
              <a:rPr lang="en-US" sz="2000" dirty="0" smtClean="0">
                <a:solidFill>
                  <a:srgbClr val="002060"/>
                </a:solidFill>
                <a:latin typeface="Times New Roman" pitchFamily="18" charset="0"/>
                <a:cs typeface="Times New Roman" pitchFamily="18" charset="0"/>
              </a:rPr>
              <a:t> Rashid – SAT</a:t>
            </a:r>
          </a:p>
          <a:p>
            <a:pPr algn="ctr"/>
            <a:r>
              <a:rPr lang="en-US" sz="2000" dirty="0" err="1" smtClean="0">
                <a:solidFill>
                  <a:srgbClr val="002060"/>
                </a:solidFill>
                <a:latin typeface="Times New Roman" pitchFamily="18" charset="0"/>
                <a:cs typeface="Times New Roman" pitchFamily="18" charset="0"/>
              </a:rPr>
              <a:t>Sonatola</a:t>
            </a:r>
            <a:r>
              <a:rPr lang="en-US" sz="2000" dirty="0" smtClean="0">
                <a:solidFill>
                  <a:srgbClr val="002060"/>
                </a:solidFill>
                <a:latin typeface="Times New Roman" pitchFamily="18" charset="0"/>
                <a:cs typeface="Times New Roman" pitchFamily="18" charset="0"/>
              </a:rPr>
              <a:t> Model High School</a:t>
            </a:r>
          </a:p>
          <a:p>
            <a:pPr algn="ctr"/>
            <a:r>
              <a:rPr lang="en-US" sz="2000" dirty="0" err="1" smtClean="0">
                <a:solidFill>
                  <a:srgbClr val="002060"/>
                </a:solidFill>
                <a:latin typeface="Times New Roman" pitchFamily="18" charset="0"/>
                <a:cs typeface="Times New Roman" pitchFamily="18" charset="0"/>
              </a:rPr>
              <a:t>Sonatola</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Bogra</a:t>
            </a:r>
            <a:r>
              <a:rPr lang="en-US" sz="2000" dirty="0" smtClean="0">
                <a:solidFill>
                  <a:srgbClr val="002060"/>
                </a:solidFill>
                <a:latin typeface="Times New Roman" pitchFamily="18" charset="0"/>
                <a:cs typeface="Times New Roman" pitchFamily="18" charset="0"/>
              </a:rPr>
              <a:t>.</a:t>
            </a:r>
          </a:p>
          <a:p>
            <a:pPr algn="ctr"/>
            <a:r>
              <a:rPr lang="en-US" sz="2000" dirty="0" smtClean="0">
                <a:solidFill>
                  <a:srgbClr val="002060"/>
                </a:solidFill>
                <a:latin typeface="Times New Roman" pitchFamily="18" charset="0"/>
                <a:cs typeface="Times New Roman" pitchFamily="18" charset="0"/>
              </a:rPr>
              <a:t>01714622498.</a:t>
            </a:r>
            <a:endParaRPr lang="en-US" sz="2000" dirty="0">
              <a:solidFill>
                <a:srgbClr val="002060"/>
              </a:solidFill>
              <a:latin typeface="Times New Roman" pitchFamily="18" charset="0"/>
              <a:cs typeface="Times New Roman" pitchFamily="18" charset="0"/>
            </a:endParaRPr>
          </a:p>
        </p:txBody>
      </p:sp>
      <p:sp>
        <p:nvSpPr>
          <p:cNvPr id="5" name="Round Diagonal Corner Rectangle 4"/>
          <p:cNvSpPr/>
          <p:nvPr/>
        </p:nvSpPr>
        <p:spPr>
          <a:xfrm>
            <a:off x="4876800" y="1905000"/>
            <a:ext cx="3771900" cy="3657600"/>
          </a:xfrm>
          <a:prstGeom prst="round2DiagRect">
            <a:avLst/>
          </a:prstGeom>
          <a:solidFill>
            <a:schemeClr val="accent6">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smtClean="0">
              <a:solidFill>
                <a:srgbClr val="002060"/>
              </a:solidFill>
            </a:endParaRPr>
          </a:p>
          <a:p>
            <a:pPr algn="ctr"/>
            <a:endParaRPr lang="en-US" dirty="0">
              <a:solidFill>
                <a:srgbClr val="002060"/>
              </a:solidFill>
            </a:endParaRPr>
          </a:p>
          <a:p>
            <a:pPr algn="ctr"/>
            <a:endParaRPr lang="en-US" dirty="0" smtClean="0">
              <a:solidFill>
                <a:srgbClr val="002060"/>
              </a:solidFill>
            </a:endParaRPr>
          </a:p>
          <a:p>
            <a:pPr algn="ctr"/>
            <a:r>
              <a:rPr lang="en-US" sz="2400" dirty="0" smtClean="0">
                <a:solidFill>
                  <a:srgbClr val="002060"/>
                </a:solidFill>
                <a:latin typeface="Times New Roman" pitchFamily="18" charset="0"/>
                <a:cs typeface="Times New Roman" pitchFamily="18" charset="0"/>
              </a:rPr>
              <a:t>Class : Six</a:t>
            </a:r>
          </a:p>
          <a:p>
            <a:pPr algn="ctr"/>
            <a:r>
              <a:rPr lang="en-US" sz="2400" dirty="0" smtClean="0">
                <a:solidFill>
                  <a:srgbClr val="002060"/>
                </a:solidFill>
                <a:latin typeface="Times New Roman" pitchFamily="18" charset="0"/>
                <a:cs typeface="Times New Roman" pitchFamily="18" charset="0"/>
              </a:rPr>
              <a:t>English For Today</a:t>
            </a:r>
          </a:p>
          <a:p>
            <a:pPr algn="ctr"/>
            <a:r>
              <a:rPr lang="en-US" sz="2400" dirty="0" smtClean="0">
                <a:solidFill>
                  <a:srgbClr val="002060"/>
                </a:solidFill>
                <a:latin typeface="Times New Roman" pitchFamily="18" charset="0"/>
                <a:cs typeface="Times New Roman" pitchFamily="18" charset="0"/>
              </a:rPr>
              <a:t>Lesson : 9</a:t>
            </a:r>
            <a:endParaRPr lang="en-US" sz="2400" dirty="0">
              <a:solidFill>
                <a:srgbClr val="002060"/>
              </a:solidFill>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0305" y="2258289"/>
            <a:ext cx="1104900" cy="1524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ound Diagonal Corner Rectangle 6"/>
          <p:cNvSpPr/>
          <p:nvPr/>
        </p:nvSpPr>
        <p:spPr>
          <a:xfrm>
            <a:off x="2819400" y="609600"/>
            <a:ext cx="3886200" cy="762000"/>
          </a:xfrm>
          <a:prstGeom prst="round2DiagRect">
            <a:avLst/>
          </a:prstGeom>
          <a:solidFill>
            <a:schemeClr val="accent2">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2060"/>
                </a:solidFill>
                <a:latin typeface="Times New Roman" pitchFamily="18" charset="0"/>
                <a:cs typeface="Times New Roman" pitchFamily="18" charset="0"/>
              </a:rPr>
              <a:t>Identity</a:t>
            </a:r>
            <a:endParaRPr lang="en-US" sz="4400" b="1" dirty="0">
              <a:solidFill>
                <a:srgbClr val="002060"/>
              </a:solidFill>
              <a:latin typeface="Times New Roman" pitchFamily="18" charset="0"/>
              <a:cs typeface="Times New Roman" pitchFamily="18" charset="0"/>
            </a:endParaRPr>
          </a:p>
        </p:txBody>
      </p:sp>
      <p:pic>
        <p:nvPicPr>
          <p:cNvPr id="8" name="Picture 7" descr="six.jpg"/>
          <p:cNvPicPr>
            <a:picLocks noChangeAspect="1"/>
          </p:cNvPicPr>
          <p:nvPr/>
        </p:nvPicPr>
        <p:blipFill>
          <a:blip r:embed="rId3" cstate="print"/>
          <a:stretch>
            <a:fillRect/>
          </a:stretch>
        </p:blipFill>
        <p:spPr>
          <a:xfrm>
            <a:off x="6324600" y="2362200"/>
            <a:ext cx="1066800" cy="13563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0444413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53"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Callout 4"/>
          <p:cNvSpPr/>
          <p:nvPr/>
        </p:nvSpPr>
        <p:spPr>
          <a:xfrm>
            <a:off x="2133600" y="533400"/>
            <a:ext cx="4419600" cy="2286000"/>
          </a:xfrm>
          <a:prstGeom prst="downArrowCallout">
            <a:avLst/>
          </a:prstGeom>
          <a:solidFill>
            <a:schemeClr val="accent2">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Times New Roman" pitchFamily="18" charset="0"/>
                <a:cs typeface="Times New Roman" pitchFamily="18" charset="0"/>
              </a:rPr>
              <a:t>Let`s enjoy a </a:t>
            </a:r>
            <a:r>
              <a:rPr lang="en-US" sz="3600" b="1" dirty="0" err="1" smtClean="0">
                <a:solidFill>
                  <a:srgbClr val="002060"/>
                </a:solidFill>
                <a:latin typeface="Times New Roman" pitchFamily="18" charset="0"/>
                <a:cs typeface="Times New Roman" pitchFamily="18" charset="0"/>
              </a:rPr>
              <a:t>Hason</a:t>
            </a:r>
            <a:r>
              <a:rPr lang="en-US" sz="3600" b="1" dirty="0" smtClean="0">
                <a:solidFill>
                  <a:srgbClr val="002060"/>
                </a:solidFill>
                <a:latin typeface="Times New Roman" pitchFamily="18" charset="0"/>
                <a:cs typeface="Times New Roman" pitchFamily="18" charset="0"/>
              </a:rPr>
              <a:t> Raja’s song.</a:t>
            </a:r>
            <a:endParaRPr lang="en-US" sz="3600" b="1" dirty="0">
              <a:solidFill>
                <a:srgbClr val="002060"/>
              </a:solidFill>
              <a:latin typeface="Times New Roman" pitchFamily="18" charset="0"/>
              <a:cs typeface="Times New Roman" pitchFamily="18" charset="0"/>
            </a:endParaRPr>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296014361"/>
              </p:ext>
            </p:extLst>
          </p:nvPr>
        </p:nvGraphicFramePr>
        <p:xfrm>
          <a:off x="3200400" y="2819400"/>
          <a:ext cx="2286000" cy="2366962"/>
        </p:xfrm>
        <a:graphic>
          <a:graphicData uri="http://schemas.openxmlformats.org/presentationml/2006/ole">
            <mc:AlternateContent xmlns:mc="http://schemas.openxmlformats.org/markup-compatibility/2006">
              <mc:Choice xmlns:v="urn:schemas-microsoft-com:vml" Requires="v">
                <p:oleObj spid="_x0000_s1035" name="Packager Shell Object" showAsIcon="1" r:id="rId4" imgW="914400" imgH="771480" progId="Package">
                  <p:embed/>
                </p:oleObj>
              </mc:Choice>
              <mc:Fallback>
                <p:oleObj name="Packager Shell Object" showAsIcon="1" r:id="rId4" imgW="914400" imgH="771480" progId="Package">
                  <p:embed/>
                  <p:pic>
                    <p:nvPicPr>
                      <p:cNvPr id="0" name="Picture 2"/>
                      <p:cNvPicPr>
                        <a:picLocks noChangeAspect="1" noChangeArrowheads="1"/>
                      </p:cNvPicPr>
                      <p:nvPr/>
                    </p:nvPicPr>
                    <p:blipFill>
                      <a:blip r:embed="rId5"/>
                      <a:srcRect/>
                      <a:stretch>
                        <a:fillRect/>
                      </a:stretch>
                    </p:blipFill>
                    <p:spPr bwMode="auto">
                      <a:xfrm>
                        <a:off x="3200400" y="2819400"/>
                        <a:ext cx="2286000" cy="2366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1600200" y="4876800"/>
            <a:ext cx="6019800" cy="584775"/>
          </a:xfrm>
          <a:prstGeom prst="rect">
            <a:avLst/>
          </a:prstGeom>
          <a:noFill/>
        </p:spPr>
        <p:txBody>
          <a:bodyPr wrap="square" rtlCol="0">
            <a:spAutoFit/>
          </a:bodyPr>
          <a:lstStyle/>
          <a:p>
            <a:pPr algn="ctr"/>
            <a:r>
              <a:rPr lang="en-US" sz="3200" b="1" dirty="0" smtClean="0"/>
              <a:t>What about the song ?</a:t>
            </a:r>
            <a:endParaRPr lang="en-US" sz="3200" b="1" dirty="0"/>
          </a:p>
        </p:txBody>
      </p:sp>
      <p:sp>
        <p:nvSpPr>
          <p:cNvPr id="6" name="TextBox 5"/>
          <p:cNvSpPr txBox="1"/>
          <p:nvPr/>
        </p:nvSpPr>
        <p:spPr>
          <a:xfrm>
            <a:off x="4800600" y="5410200"/>
            <a:ext cx="184731" cy="369332"/>
          </a:xfrm>
          <a:prstGeom prst="rect">
            <a:avLst/>
          </a:prstGeom>
          <a:noFill/>
        </p:spPr>
        <p:txBody>
          <a:bodyPr wrap="none" rtlCol="0">
            <a:spAutoFit/>
          </a:bodyPr>
          <a:lstStyle/>
          <a:p>
            <a:endParaRPr lang="en-US" dirty="0"/>
          </a:p>
        </p:txBody>
      </p:sp>
      <p:sp>
        <p:nvSpPr>
          <p:cNvPr id="7" name="TextBox 6"/>
          <p:cNvSpPr txBox="1"/>
          <p:nvPr/>
        </p:nvSpPr>
        <p:spPr>
          <a:xfrm>
            <a:off x="1447800" y="4953000"/>
            <a:ext cx="6477000" cy="584775"/>
          </a:xfrm>
          <a:prstGeom prst="rect">
            <a:avLst/>
          </a:prstGeom>
          <a:noFill/>
        </p:spPr>
        <p:txBody>
          <a:bodyPr wrap="square" rtlCol="0">
            <a:spAutoFit/>
          </a:bodyPr>
          <a:lstStyle/>
          <a:p>
            <a:pPr algn="ctr"/>
            <a:r>
              <a:rPr lang="en-US" sz="3200" b="1" dirty="0" smtClean="0"/>
              <a:t>This songs about </a:t>
            </a:r>
            <a:r>
              <a:rPr lang="en-US" sz="3200" b="1" dirty="0" err="1" smtClean="0"/>
              <a:t>Hason</a:t>
            </a:r>
            <a:r>
              <a:rPr lang="en-US" sz="3200" b="1" dirty="0" smtClean="0"/>
              <a:t> Raja.</a:t>
            </a:r>
            <a:endParaRPr lang="en-US" sz="3200" b="1" dirty="0"/>
          </a:p>
        </p:txBody>
      </p:sp>
    </p:spTree>
    <p:extLst>
      <p:ext uri="{BB962C8B-B14F-4D97-AF65-F5344CB8AC3E}">
        <p14:creationId xmlns:p14="http://schemas.microsoft.com/office/powerpoint/2010/main" val="59538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xit" presetSubtype="4" fill="hold" grpId="1" nodeType="clickEffect">
                                  <p:stCondLst>
                                    <p:cond delay="0"/>
                                  </p:stCondLst>
                                  <p:childTnLst>
                                    <p:animEffect transition="out" filter="slide(fromBottom)">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xit" presetSubtype="4" fill="hold" grpId="1" nodeType="clickEffect">
                                  <p:stCondLst>
                                    <p:cond delay="0"/>
                                  </p:stCondLst>
                                  <p:childTnLst>
                                    <p:animEffect transition="out" filter="slide(fromBottom)">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4" grpId="1"/>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609600" y="4419600"/>
            <a:ext cx="8077200" cy="2057400"/>
          </a:xfrm>
          <a:prstGeom prst="round2DiagRect">
            <a:avLst/>
          </a:prstGeom>
          <a:solidFill>
            <a:schemeClr val="accent3">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lephant" pitchFamily="18" charset="0"/>
              </a:rPr>
              <a:t>Hason</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lephant" pitchFamily="18" charset="0"/>
              </a:rPr>
              <a:t> Raja :</a:t>
            </a:r>
          </a:p>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lephant" pitchFamily="18" charset="0"/>
              </a:rPr>
              <a:t>The mystic bard of Bangladesh</a:t>
            </a:r>
          </a:p>
          <a:p>
            <a:pPr algn="ctr"/>
            <a:r>
              <a:rPr lang="en-US" sz="2800" b="1" dirty="0" smtClean="0">
                <a:solidFill>
                  <a:srgbClr val="00B0F0"/>
                </a:solidFill>
                <a:latin typeface="Times New Roman" pitchFamily="18" charset="0"/>
                <a:cs typeface="Times New Roman" pitchFamily="18" charset="0"/>
              </a:rPr>
              <a:t>( Lesson – 21 )</a:t>
            </a:r>
            <a:endParaRPr lang="en-US" sz="2800" b="1" dirty="0">
              <a:solidFill>
                <a:srgbClr val="00B0F0"/>
              </a:solidFill>
              <a:latin typeface="Times New Roman" pitchFamily="18" charset="0"/>
              <a:cs typeface="Times New Roman" pitchFamily="18" charset="0"/>
            </a:endParaRPr>
          </a:p>
        </p:txBody>
      </p:sp>
      <p:pic>
        <p:nvPicPr>
          <p:cNvPr id="6" name="Picture 5" descr="hr.jpg"/>
          <p:cNvPicPr>
            <a:picLocks noChangeAspect="1"/>
          </p:cNvPicPr>
          <p:nvPr/>
        </p:nvPicPr>
        <p:blipFill>
          <a:blip r:embed="rId3"/>
          <a:stretch>
            <a:fillRect/>
          </a:stretch>
        </p:blipFill>
        <p:spPr>
          <a:xfrm>
            <a:off x="2819400" y="1600200"/>
            <a:ext cx="3733799" cy="2638425"/>
          </a:xfrm>
          <a:prstGeom prst="rect">
            <a:avLst/>
          </a:prstGeom>
        </p:spPr>
      </p:pic>
      <p:sp>
        <p:nvSpPr>
          <p:cNvPr id="7" name="TextBox 6"/>
          <p:cNvSpPr txBox="1"/>
          <p:nvPr/>
        </p:nvSpPr>
        <p:spPr>
          <a:xfrm>
            <a:off x="1752600" y="304800"/>
            <a:ext cx="5638800" cy="1138773"/>
          </a:xfrm>
          <a:prstGeom prst="rect">
            <a:avLst/>
          </a:prstGeom>
          <a:noFill/>
        </p:spPr>
        <p:txBody>
          <a:bodyPr wrap="square" rtlCol="0">
            <a:spAutoFit/>
          </a:bodyPr>
          <a:lstStyle/>
          <a:p>
            <a:pPr algn="ctr"/>
            <a:r>
              <a:rPr lang="en-US" sz="4000" b="1" dirty="0" smtClean="0">
                <a:solidFill>
                  <a:srgbClr val="00B050"/>
                </a:solidFill>
                <a:latin typeface="Times New Roman" pitchFamily="18" charset="0"/>
                <a:cs typeface="Times New Roman" pitchFamily="18" charset="0"/>
              </a:rPr>
              <a:t>Lesson Declaration</a:t>
            </a:r>
          </a:p>
          <a:p>
            <a:pPr algn="ctr"/>
            <a:r>
              <a:rPr lang="en-US" sz="2800" b="1" dirty="0" smtClean="0">
                <a:solidFill>
                  <a:srgbClr val="002060"/>
                </a:solidFill>
                <a:latin typeface="Times New Roman" pitchFamily="18" charset="0"/>
                <a:cs typeface="Times New Roman" pitchFamily="18" charset="0"/>
              </a:rPr>
              <a:t>Today we `</a:t>
            </a:r>
            <a:r>
              <a:rPr lang="en-US" sz="2800" b="1" dirty="0" err="1" smtClean="0">
                <a:solidFill>
                  <a:srgbClr val="002060"/>
                </a:solidFill>
                <a:latin typeface="Times New Roman" pitchFamily="18" charset="0"/>
                <a:cs typeface="Times New Roman" pitchFamily="18" charset="0"/>
              </a:rPr>
              <a:t>ll</a:t>
            </a:r>
            <a:r>
              <a:rPr lang="en-US" sz="2800" b="1" dirty="0" smtClean="0">
                <a:solidFill>
                  <a:srgbClr val="002060"/>
                </a:solidFill>
                <a:latin typeface="Times New Roman" pitchFamily="18" charset="0"/>
                <a:cs typeface="Times New Roman" pitchFamily="18" charset="0"/>
              </a:rPr>
              <a:t> discuss about  </a:t>
            </a:r>
          </a:p>
        </p:txBody>
      </p:sp>
    </p:spTree>
    <p:extLst>
      <p:ext uri="{BB962C8B-B14F-4D97-AF65-F5344CB8AC3E}">
        <p14:creationId xmlns:p14="http://schemas.microsoft.com/office/powerpoint/2010/main" val="1947497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838200" y="2286000"/>
            <a:ext cx="7467600" cy="3810000"/>
          </a:xfrm>
          <a:prstGeom prst="round2Diag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rgbClr val="002060"/>
              </a:solidFill>
              <a:latin typeface="Times New Roman" pitchFamily="18" charset="0"/>
              <a:cs typeface="Times New Roman" pitchFamily="18" charset="0"/>
            </a:endParaRPr>
          </a:p>
          <a:p>
            <a:endParaRPr lang="en-US" sz="2400" dirty="0" smtClean="0">
              <a:solidFill>
                <a:srgbClr val="002060"/>
              </a:solidFill>
              <a:latin typeface="Times New Roman" pitchFamily="18" charset="0"/>
              <a:cs typeface="Times New Roman" pitchFamily="18" charset="0"/>
            </a:endParaRPr>
          </a:p>
          <a:p>
            <a:endParaRPr lang="en-US" sz="2400" dirty="0" smtClean="0">
              <a:solidFill>
                <a:srgbClr val="002060"/>
              </a:solidFill>
              <a:latin typeface="Times New Roman" pitchFamily="18" charset="0"/>
              <a:cs typeface="Times New Roman" pitchFamily="18" charset="0"/>
            </a:endParaRPr>
          </a:p>
          <a:p>
            <a:endParaRPr lang="en-US" sz="2400" dirty="0" smtClean="0">
              <a:solidFill>
                <a:srgbClr val="002060"/>
              </a:solidFill>
              <a:latin typeface="Times New Roman" pitchFamily="18" charset="0"/>
              <a:cs typeface="Times New Roman" pitchFamily="18" charset="0"/>
            </a:endParaRPr>
          </a:p>
          <a:p>
            <a:endParaRPr lang="en-US" sz="2400" dirty="0" smtClean="0">
              <a:solidFill>
                <a:srgbClr val="002060"/>
              </a:solidFill>
              <a:latin typeface="Times New Roman" pitchFamily="18" charset="0"/>
              <a:cs typeface="Times New Roman" pitchFamily="18" charset="0"/>
            </a:endParaRPr>
          </a:p>
          <a:p>
            <a:r>
              <a:rPr lang="en-US" sz="2400" b="1" dirty="0" smtClean="0">
                <a:solidFill>
                  <a:srgbClr val="002060"/>
                </a:solidFill>
                <a:latin typeface="Times New Roman" pitchFamily="18" charset="0"/>
                <a:cs typeface="Times New Roman" pitchFamily="18" charset="0"/>
              </a:rPr>
              <a:t>By the end of this lesson students will be able to -</a:t>
            </a:r>
          </a:p>
          <a:p>
            <a:endParaRPr lang="en-US" sz="2400" b="1" dirty="0" smtClean="0"/>
          </a:p>
          <a:p>
            <a:pPr>
              <a:buFont typeface="Wingdings" pitchFamily="2" charset="2"/>
              <a:buChar char="Ø"/>
            </a:pPr>
            <a:r>
              <a:rPr lang="en-US" sz="2400" b="1" dirty="0" smtClean="0">
                <a:solidFill>
                  <a:srgbClr val="002060"/>
                </a:solidFill>
                <a:latin typeface="Times New Roman" pitchFamily="18" charset="0"/>
                <a:cs typeface="Times New Roman" pitchFamily="18" charset="0"/>
              </a:rPr>
              <a:t>read and understand texts through silent reading.</a:t>
            </a:r>
          </a:p>
          <a:p>
            <a:pPr>
              <a:buFont typeface="Wingdings" pitchFamily="2" charset="2"/>
              <a:buChar char="Ø"/>
            </a:pPr>
            <a:r>
              <a:rPr lang="en-US" sz="2400" b="1" dirty="0" smtClean="0">
                <a:solidFill>
                  <a:srgbClr val="002060"/>
                </a:solidFill>
                <a:latin typeface="Times New Roman" pitchFamily="18" charset="0"/>
                <a:cs typeface="Times New Roman" pitchFamily="18" charset="0"/>
              </a:rPr>
              <a:t> infer meaning from context </a:t>
            </a:r>
          </a:p>
          <a:p>
            <a:pPr>
              <a:buFont typeface="Wingdings" pitchFamily="2" charset="2"/>
              <a:buChar char="Ø"/>
            </a:pPr>
            <a:r>
              <a:rPr lang="en-US" sz="2400" b="1" dirty="0" smtClean="0">
                <a:solidFill>
                  <a:srgbClr val="002060"/>
                </a:solidFill>
                <a:latin typeface="Times New Roman" pitchFamily="18" charset="0"/>
                <a:cs typeface="Times New Roman" pitchFamily="18" charset="0"/>
              </a:rPr>
              <a:t>Listen for information.</a:t>
            </a:r>
          </a:p>
          <a:p>
            <a:pPr>
              <a:buFont typeface="Wingdings" pitchFamily="2" charset="2"/>
              <a:buChar char="Ø"/>
            </a:pPr>
            <a:r>
              <a:rPr lang="en-US" sz="2400" b="1" dirty="0" smtClean="0">
                <a:solidFill>
                  <a:srgbClr val="002060"/>
                </a:solidFill>
                <a:latin typeface="Times New Roman" pitchFamily="18" charset="0"/>
                <a:cs typeface="Times New Roman" pitchFamily="18" charset="0"/>
              </a:rPr>
              <a:t> ask and answer questions</a:t>
            </a:r>
          </a:p>
          <a:p>
            <a:pPr>
              <a:buFont typeface="Wingdings" pitchFamily="2" charset="2"/>
              <a:buChar char="Ø"/>
            </a:pPr>
            <a:r>
              <a:rPr lang="en-US" sz="2400" b="1" dirty="0" smtClean="0">
                <a:solidFill>
                  <a:srgbClr val="002060"/>
                </a:solidFill>
                <a:latin typeface="Times New Roman" pitchFamily="18" charset="0"/>
                <a:cs typeface="Times New Roman" pitchFamily="18" charset="0"/>
              </a:rPr>
              <a:t>Write answers to questions.</a:t>
            </a:r>
          </a:p>
          <a:p>
            <a:endParaRPr lang="en-US" sz="2400" b="1" dirty="0" smtClean="0"/>
          </a:p>
          <a:p>
            <a:endParaRPr lang="en-US" sz="2400" b="1" dirty="0" smtClean="0"/>
          </a:p>
          <a:p>
            <a:endParaRPr lang="en-US" sz="2400" b="1" dirty="0" smtClean="0"/>
          </a:p>
          <a:p>
            <a:endParaRPr lang="en-US" sz="2400" b="1" dirty="0"/>
          </a:p>
        </p:txBody>
      </p:sp>
      <p:sp>
        <p:nvSpPr>
          <p:cNvPr id="3" name="Rectangle 2"/>
          <p:cNvSpPr/>
          <p:nvPr/>
        </p:nvSpPr>
        <p:spPr>
          <a:xfrm>
            <a:off x="2133600" y="838200"/>
            <a:ext cx="5105400" cy="762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rPr>
              <a:t>Learning outcomes</a:t>
            </a:r>
            <a:endParaRPr lang="en-US" sz="3200" b="1" dirty="0">
              <a:solidFill>
                <a:srgbClr val="002060"/>
              </a:solidFill>
            </a:endParaRPr>
          </a:p>
        </p:txBody>
      </p:sp>
    </p:spTree>
    <p:extLst>
      <p:ext uri="{BB962C8B-B14F-4D97-AF65-F5344CB8AC3E}">
        <p14:creationId xmlns:p14="http://schemas.microsoft.com/office/powerpoint/2010/main" val="19687328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8345" y="414010"/>
            <a:ext cx="4876800" cy="584775"/>
          </a:xfrm>
          <a:prstGeom prst="rect">
            <a:avLst/>
          </a:prstGeom>
          <a:solidFill>
            <a:schemeClr val="accent1">
              <a:lumMod val="20000"/>
              <a:lumOff val="80000"/>
            </a:schemeClr>
          </a:solidFill>
          <a:ln w="3175">
            <a:solidFill>
              <a:schemeClr val="tx1"/>
            </a:solidFill>
          </a:ln>
          <a:effectLst/>
        </p:spPr>
        <p:txBody>
          <a:bodyPr wrap="square" rtlCol="0">
            <a:spAutoFit/>
          </a:bodyPr>
          <a:lstStyle/>
          <a:p>
            <a:pPr algn="ctr"/>
            <a:r>
              <a:rPr lang="en-US" sz="3200" b="1" dirty="0" smtClean="0">
                <a:latin typeface="Times New Roman" pitchFamily="18" charset="0"/>
                <a:cs typeface="Times New Roman" pitchFamily="18" charset="0"/>
              </a:rPr>
              <a:t>Look at the picture</a:t>
            </a:r>
            <a:endParaRPr lang="en-US" sz="3200" b="1" dirty="0">
              <a:latin typeface="Times New Roman" pitchFamily="18" charset="0"/>
              <a:cs typeface="Times New Roman" pitchFamily="18" charset="0"/>
            </a:endParaRPr>
          </a:p>
        </p:txBody>
      </p:sp>
      <p:sp>
        <p:nvSpPr>
          <p:cNvPr id="9" name="TextBox 8"/>
          <p:cNvSpPr txBox="1"/>
          <p:nvPr/>
        </p:nvSpPr>
        <p:spPr>
          <a:xfrm>
            <a:off x="381000" y="1143000"/>
            <a:ext cx="8305800" cy="523220"/>
          </a:xfrm>
          <a:prstGeom prst="rect">
            <a:avLst/>
          </a:prstGeom>
          <a:noFill/>
          <a:ln>
            <a:noFill/>
          </a:ln>
          <a:effectLst/>
        </p:spPr>
        <p:txBody>
          <a:bodyPr wrap="square" rtlCol="0">
            <a:spAutoFit/>
          </a:bodyPr>
          <a:lstStyle/>
          <a:p>
            <a:pPr algn="ctr"/>
            <a:r>
              <a:rPr lang="en-US" sz="2800" b="1" dirty="0" smtClean="0">
                <a:latin typeface="Times New Roman" pitchFamily="18" charset="0"/>
                <a:cs typeface="Times New Roman" pitchFamily="18" charset="0"/>
              </a:rPr>
              <a:t>Do you know who they are or anything about  them?</a:t>
            </a:r>
            <a:endParaRPr lang="en-US" sz="2800" b="1" dirty="0">
              <a:latin typeface="Times New Roman" pitchFamily="18" charset="0"/>
              <a:cs typeface="Times New Roman" pitchFamily="18" charset="0"/>
            </a:endParaRPr>
          </a:p>
        </p:txBody>
      </p:sp>
      <p:sp>
        <p:nvSpPr>
          <p:cNvPr id="10" name="TextBox 9"/>
          <p:cNvSpPr txBox="1"/>
          <p:nvPr/>
        </p:nvSpPr>
        <p:spPr>
          <a:xfrm>
            <a:off x="914400" y="5181600"/>
            <a:ext cx="7315200" cy="954107"/>
          </a:xfrm>
          <a:prstGeom prst="rect">
            <a:avLst/>
          </a:prstGeom>
          <a:solidFill>
            <a:schemeClr val="accent3">
              <a:lumMod val="20000"/>
              <a:lumOff val="80000"/>
            </a:schemeClr>
          </a:solidFill>
          <a:ln w="3175">
            <a:solidFill>
              <a:schemeClr val="tx1"/>
            </a:solidFill>
          </a:ln>
          <a:effectLst/>
        </p:spPr>
        <p:txBody>
          <a:bodyPr wrap="square" rtlCol="0">
            <a:spAutoFit/>
          </a:bodyPr>
          <a:lstStyle/>
          <a:p>
            <a:pPr algn="ctr"/>
            <a:r>
              <a:rPr lang="en-US" dirty="0" smtClean="0"/>
              <a:t> </a:t>
            </a:r>
            <a:r>
              <a:rPr lang="en-US" sz="2800" dirty="0" smtClean="0">
                <a:latin typeface="Times New Roman" pitchFamily="18" charset="0"/>
                <a:cs typeface="Times New Roman" pitchFamily="18" charset="0"/>
              </a:rPr>
              <a:t>Now go to unit 21, section – A. Read the passage carefully and find out who they are.</a:t>
            </a:r>
            <a:endParaRPr lang="en-US" sz="2800" dirty="0">
              <a:latin typeface="Times New Roman" pitchFamily="18" charset="0"/>
              <a:cs typeface="Times New Roman" pitchFamily="18" charset="0"/>
            </a:endParaRPr>
          </a:p>
        </p:txBody>
      </p:sp>
      <p:pic>
        <p:nvPicPr>
          <p:cNvPr id="7" name="Picture 6" descr="ll.jpg"/>
          <p:cNvPicPr>
            <a:picLocks noChangeAspect="1"/>
          </p:cNvPicPr>
          <p:nvPr/>
        </p:nvPicPr>
        <p:blipFill>
          <a:blip r:embed="rId2"/>
          <a:stretch>
            <a:fillRect/>
          </a:stretch>
        </p:blipFill>
        <p:spPr>
          <a:xfrm>
            <a:off x="838200" y="1905000"/>
            <a:ext cx="2362200" cy="2447925"/>
          </a:xfrm>
          <a:prstGeom prst="rect">
            <a:avLst/>
          </a:prstGeom>
        </p:spPr>
      </p:pic>
      <p:pic>
        <p:nvPicPr>
          <p:cNvPr id="8" name="Picture 7" descr="hr.jpg"/>
          <p:cNvPicPr>
            <a:picLocks noChangeAspect="1"/>
          </p:cNvPicPr>
          <p:nvPr/>
        </p:nvPicPr>
        <p:blipFill>
          <a:blip r:embed="rId3"/>
          <a:stretch>
            <a:fillRect/>
          </a:stretch>
        </p:blipFill>
        <p:spPr>
          <a:xfrm>
            <a:off x="3581400" y="1905000"/>
            <a:ext cx="2209800" cy="2438400"/>
          </a:xfrm>
          <a:prstGeom prst="rect">
            <a:avLst/>
          </a:prstGeom>
        </p:spPr>
      </p:pic>
      <p:sp>
        <p:nvSpPr>
          <p:cNvPr id="11" name="TextBox 10"/>
          <p:cNvSpPr txBox="1"/>
          <p:nvPr/>
        </p:nvSpPr>
        <p:spPr>
          <a:xfrm>
            <a:off x="914400" y="4419600"/>
            <a:ext cx="2286000" cy="400110"/>
          </a:xfrm>
          <a:prstGeom prst="rect">
            <a:avLst/>
          </a:prstGeom>
          <a:solidFill>
            <a:schemeClr val="accent6">
              <a:lumMod val="20000"/>
              <a:lumOff val="80000"/>
            </a:schemeClr>
          </a:solidFill>
          <a:ln w="3175">
            <a:solidFill>
              <a:schemeClr val="tx1"/>
            </a:solidFill>
          </a:ln>
        </p:spPr>
        <p:txBody>
          <a:bodyPr wrap="square" rtlCol="0">
            <a:spAutoFit/>
          </a:bodyPr>
          <a:lstStyle/>
          <a:p>
            <a:pPr algn="ctr"/>
            <a:r>
              <a:rPr lang="en-US" sz="2000" b="1" dirty="0" err="1" smtClean="0"/>
              <a:t>Lalon</a:t>
            </a:r>
            <a:r>
              <a:rPr lang="en-US" sz="2000" b="1" dirty="0" smtClean="0"/>
              <a:t> Shah</a:t>
            </a:r>
            <a:endParaRPr lang="en-US" sz="2000" b="1" dirty="0"/>
          </a:p>
        </p:txBody>
      </p:sp>
      <p:sp>
        <p:nvSpPr>
          <p:cNvPr id="12" name="TextBox 11"/>
          <p:cNvSpPr txBox="1"/>
          <p:nvPr/>
        </p:nvSpPr>
        <p:spPr>
          <a:xfrm>
            <a:off x="3429000" y="4419600"/>
            <a:ext cx="2286000" cy="400110"/>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000" b="1" dirty="0" err="1" smtClean="0"/>
              <a:t>Hason</a:t>
            </a:r>
            <a:r>
              <a:rPr lang="en-US" sz="2000" b="1" dirty="0" smtClean="0"/>
              <a:t> Raja</a:t>
            </a:r>
            <a:endParaRPr lang="en-US" sz="2000" b="1" dirty="0"/>
          </a:p>
        </p:txBody>
      </p:sp>
      <p:sp>
        <p:nvSpPr>
          <p:cNvPr id="13" name="TextBox 12"/>
          <p:cNvSpPr txBox="1"/>
          <p:nvPr/>
        </p:nvSpPr>
        <p:spPr>
          <a:xfrm>
            <a:off x="5943600" y="4419600"/>
            <a:ext cx="2286000" cy="400110"/>
          </a:xfrm>
          <a:prstGeom prst="rect">
            <a:avLst/>
          </a:prstGeom>
          <a:solidFill>
            <a:schemeClr val="accent4">
              <a:lumMod val="20000"/>
              <a:lumOff val="80000"/>
            </a:schemeClr>
          </a:solidFill>
          <a:ln w="3175">
            <a:solidFill>
              <a:schemeClr val="tx1"/>
            </a:solidFill>
          </a:ln>
        </p:spPr>
        <p:txBody>
          <a:bodyPr wrap="square" rtlCol="0">
            <a:spAutoFit/>
          </a:bodyPr>
          <a:lstStyle/>
          <a:p>
            <a:pPr algn="ctr"/>
            <a:r>
              <a:rPr lang="en-US" sz="2000" b="1" dirty="0" smtClean="0"/>
              <a:t>Shah Abdul </a:t>
            </a:r>
            <a:r>
              <a:rPr lang="en-US" sz="2000" b="1" dirty="0" err="1" smtClean="0"/>
              <a:t>Karim</a:t>
            </a:r>
            <a:endParaRPr lang="en-US" sz="2000" b="1"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1905000"/>
            <a:ext cx="1981200" cy="2404777"/>
          </a:xfrm>
          <a:prstGeom prst="rect">
            <a:avLst/>
          </a:prstGeom>
          <a:ln>
            <a:solidFill>
              <a:schemeClr val="tx1"/>
            </a:solidFill>
          </a:ln>
        </p:spPr>
      </p:pic>
    </p:spTree>
    <p:extLst>
      <p:ext uri="{BB962C8B-B14F-4D97-AF65-F5344CB8AC3E}">
        <p14:creationId xmlns:p14="http://schemas.microsoft.com/office/powerpoint/2010/main" val="34551762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0-#ppt_w/2"/>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ppt_x</p:attrName>
                                        </p:attrNameLst>
                                      </p:cBhvr>
                                      <p:tavLst>
                                        <p:tav tm="0">
                                          <p:val>
                                            <p:strVal val="#ppt_x-.2"/>
                                          </p:val>
                                        </p:tav>
                                        <p:tav tm="100000">
                                          <p:val>
                                            <p:strVal val="#ppt_x"/>
                                          </p:val>
                                        </p:tav>
                                      </p:tavLst>
                                    </p:anim>
                                    <p:anim calcmode="lin" valueType="num">
                                      <p:cBhvr>
                                        <p:cTn id="22"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1"/>
                                        </p:tgtEl>
                                      </p:cBhvr>
                                    </p:animEffect>
                                  </p:childTnLst>
                                </p:cTn>
                              </p:par>
                              <p:par>
                                <p:cTn id="24" presetID="29"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ppt_x</p:attrName>
                                        </p:attrNameLst>
                                      </p:cBhvr>
                                      <p:tavLst>
                                        <p:tav tm="0">
                                          <p:val>
                                            <p:strVal val="#ppt_x-.2"/>
                                          </p:val>
                                        </p:tav>
                                        <p:tav tm="100000">
                                          <p:val>
                                            <p:strVal val="#ppt_x"/>
                                          </p:val>
                                        </p:tav>
                                      </p:tavLst>
                                    </p:anim>
                                    <p:anim calcmode="lin" valueType="num">
                                      <p:cBhvr>
                                        <p:cTn id="27"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2"/>
                                        </p:tgtEl>
                                      </p:cBhvr>
                                    </p:animEffect>
                                  </p:childTnLst>
                                </p:cTn>
                              </p:par>
                              <p:par>
                                <p:cTn id="29" presetID="29"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ppt_x</p:attrName>
                                        </p:attrNameLst>
                                      </p:cBhvr>
                                      <p:tavLst>
                                        <p:tav tm="0">
                                          <p:val>
                                            <p:strVal val="#ppt_x-.2"/>
                                          </p:val>
                                        </p:tav>
                                        <p:tav tm="100000">
                                          <p:val>
                                            <p:strVal val="#ppt_x"/>
                                          </p:val>
                                        </p:tav>
                                      </p:tavLst>
                                    </p:anim>
                                    <p:anim calcmode="lin" valueType="num">
                                      <p:cBhvr>
                                        <p:cTn id="32"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20140824_112132.jpg"/>
          <p:cNvPicPr>
            <a:picLocks noChangeAspect="1"/>
          </p:cNvPicPr>
          <p:nvPr/>
        </p:nvPicPr>
        <p:blipFill>
          <a:blip r:embed="rId3" cstate="print"/>
          <a:stretch>
            <a:fillRect/>
          </a:stretch>
        </p:blipFill>
        <p:spPr>
          <a:xfrm>
            <a:off x="2819400" y="1219200"/>
            <a:ext cx="33528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2438400" y="381000"/>
            <a:ext cx="4343400" cy="584775"/>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US" sz="3200" b="1" dirty="0" smtClean="0"/>
              <a:t>Model Reading</a:t>
            </a:r>
            <a:endParaRPr lang="en-US" sz="3200" b="1" dirty="0"/>
          </a:p>
        </p:txBody>
      </p:sp>
      <p:sp>
        <p:nvSpPr>
          <p:cNvPr id="5" name="TextBox 4"/>
          <p:cNvSpPr txBox="1"/>
          <p:nvPr/>
        </p:nvSpPr>
        <p:spPr>
          <a:xfrm>
            <a:off x="762000" y="3505200"/>
            <a:ext cx="7543800" cy="830997"/>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400" b="1" dirty="0" smtClean="0"/>
              <a:t>Close your book, listen me attentively then ask and answer the following questions with your partner.</a:t>
            </a:r>
            <a:endParaRPr lang="en-US" sz="2400" b="1" dirty="0"/>
          </a:p>
        </p:txBody>
      </p:sp>
      <p:sp>
        <p:nvSpPr>
          <p:cNvPr id="6" name="TextBox 5"/>
          <p:cNvSpPr txBox="1"/>
          <p:nvPr/>
        </p:nvSpPr>
        <p:spPr>
          <a:xfrm>
            <a:off x="304800" y="4419600"/>
            <a:ext cx="8610600" cy="1938992"/>
          </a:xfrm>
          <a:prstGeom prst="rect">
            <a:avLst/>
          </a:prstGeom>
          <a:noFill/>
        </p:spPr>
        <p:txBody>
          <a:bodyPr wrap="square" rtlCol="0">
            <a:spAutoFit/>
          </a:bodyPr>
          <a:lstStyle/>
          <a:p>
            <a:pPr marL="342900" indent="-342900">
              <a:buAutoNum type="arabicPeriod"/>
            </a:pPr>
            <a:r>
              <a:rPr lang="en-US" sz="2400" b="1" dirty="0" smtClean="0"/>
              <a:t>When was </a:t>
            </a:r>
            <a:r>
              <a:rPr lang="en-US" sz="2400" b="1" dirty="0" err="1" smtClean="0"/>
              <a:t>Hason</a:t>
            </a:r>
            <a:r>
              <a:rPr lang="en-US" sz="2400" b="1" dirty="0" smtClean="0"/>
              <a:t> Raja born ?</a:t>
            </a:r>
          </a:p>
          <a:p>
            <a:pPr marL="342900" indent="-342900">
              <a:buAutoNum type="arabicPeriod"/>
            </a:pPr>
            <a:r>
              <a:rPr lang="en-US" sz="2400" b="1" dirty="0" smtClean="0"/>
              <a:t>Where did he come from ?</a:t>
            </a:r>
          </a:p>
          <a:p>
            <a:pPr marL="342900" indent="-342900">
              <a:buAutoNum type="arabicPeriod"/>
            </a:pPr>
            <a:r>
              <a:rPr lang="en-US" sz="2400" b="1" dirty="0" smtClean="0"/>
              <a:t>What was his childhood life ?</a:t>
            </a:r>
          </a:p>
          <a:p>
            <a:pPr marL="342900" indent="-342900">
              <a:buAutoNum type="arabicPeriod"/>
            </a:pPr>
            <a:r>
              <a:rPr lang="en-US" sz="2400" b="1" dirty="0" smtClean="0"/>
              <a:t>Why did </a:t>
            </a:r>
            <a:r>
              <a:rPr lang="en-US" sz="2400" b="1" dirty="0" err="1" smtClean="0"/>
              <a:t>Hason</a:t>
            </a:r>
            <a:r>
              <a:rPr lang="en-US" sz="2400" b="1" dirty="0" smtClean="0"/>
              <a:t> Raja leave the life of comfort and pleasure ?</a:t>
            </a:r>
          </a:p>
          <a:p>
            <a:pPr marL="342900" indent="-342900">
              <a:buAutoNum type="arabicPeriod"/>
            </a:pPr>
            <a:r>
              <a:rPr lang="en-US" sz="2400" b="1" dirty="0" smtClean="0"/>
              <a:t>What was the other name by which </a:t>
            </a:r>
            <a:r>
              <a:rPr lang="en-US" sz="2400" b="1" dirty="0" err="1" smtClean="0"/>
              <a:t>Hason</a:t>
            </a:r>
            <a:r>
              <a:rPr lang="en-US" sz="2400" b="1" dirty="0" smtClean="0"/>
              <a:t> Raja was known ?</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4)">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diamond(in)">
                                      <p:cBhvr>
                                        <p:cTn id="24" dur="2000"/>
                                        <p:tgtEl>
                                          <p:spTgt spid="6">
                                            <p:txEl>
                                              <p:pRg st="0" end="0"/>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diamond(in)">
                                      <p:cBhvr>
                                        <p:cTn id="27" dur="2000"/>
                                        <p:tgtEl>
                                          <p:spTgt spid="6">
                                            <p:txEl>
                                              <p:pRg st="1" end="1"/>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diamond(in)">
                                      <p:cBhvr>
                                        <p:cTn id="30" dur="2000"/>
                                        <p:tgtEl>
                                          <p:spTgt spid="6">
                                            <p:txEl>
                                              <p:pRg st="2" end="2"/>
                                            </p:txEl>
                                          </p:spTgt>
                                        </p:tgtEl>
                                      </p:cBhvr>
                                    </p:animEffect>
                                  </p:childTnLst>
                                </p:cTn>
                              </p:par>
                              <p:par>
                                <p:cTn id="31" presetID="8" presetClass="entr" presetSubtype="16"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diamond(in)">
                                      <p:cBhvr>
                                        <p:cTn id="33" dur="2000"/>
                                        <p:tgtEl>
                                          <p:spTgt spid="6">
                                            <p:txEl>
                                              <p:pRg st="3" end="3"/>
                                            </p:txEl>
                                          </p:spTgt>
                                        </p:tgtEl>
                                      </p:cBhvr>
                                    </p:animEffect>
                                  </p:childTnLst>
                                </p:cTn>
                              </p:par>
                              <p:par>
                                <p:cTn id="34" presetID="8" presetClass="entr" presetSubtype="16" fill="hold" nodeType="with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diamond(in)">
                                      <p:cBhvr>
                                        <p:cTn id="36"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srcRect/>
          <a:stretch>
            <a:fillRect/>
          </a:stretch>
        </p:blipFill>
        <p:spPr bwMode="auto">
          <a:xfrm>
            <a:off x="381000" y="1905000"/>
            <a:ext cx="4572000" cy="4343400"/>
          </a:xfrm>
          <a:prstGeom prst="rect">
            <a:avLst/>
          </a:prstGeom>
          <a:noFill/>
          <a:ln w="9525">
            <a:noFill/>
            <a:miter lim="800000"/>
            <a:headEnd/>
            <a:tailEnd/>
          </a:ln>
          <a:effectLst/>
        </p:spPr>
      </p:pic>
      <p:pic>
        <p:nvPicPr>
          <p:cNvPr id="4" name="Picture 3" descr="hr.jpg"/>
          <p:cNvPicPr>
            <a:picLocks noChangeAspect="1"/>
          </p:cNvPicPr>
          <p:nvPr/>
        </p:nvPicPr>
        <p:blipFill>
          <a:blip r:embed="rId4"/>
          <a:stretch>
            <a:fillRect/>
          </a:stretch>
        </p:blipFill>
        <p:spPr>
          <a:xfrm>
            <a:off x="5181600" y="304800"/>
            <a:ext cx="1962150" cy="25607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ed Rectangular Callout 4"/>
          <p:cNvSpPr/>
          <p:nvPr/>
        </p:nvSpPr>
        <p:spPr>
          <a:xfrm>
            <a:off x="3962400" y="3886200"/>
            <a:ext cx="4343400" cy="1752600"/>
          </a:xfrm>
          <a:prstGeom prst="wedgeRoundRectCallout">
            <a:avLst>
              <a:gd name="adj1" fmla="val -57600"/>
              <a:gd name="adj2" fmla="val -86608"/>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038600" y="4114800"/>
            <a:ext cx="4114800" cy="1200329"/>
          </a:xfrm>
          <a:prstGeom prst="rect">
            <a:avLst/>
          </a:prstGeom>
          <a:noFill/>
        </p:spPr>
        <p:txBody>
          <a:bodyPr wrap="square" rtlCol="0">
            <a:spAutoFit/>
          </a:bodyPr>
          <a:lstStyle/>
          <a:p>
            <a:pPr algn="just"/>
            <a:r>
              <a:rPr lang="en-US" sz="2400" b="1" dirty="0" err="1" smtClean="0">
                <a:latin typeface="Times New Roman" pitchFamily="18" charset="0"/>
                <a:cs typeface="Times New Roman" pitchFamily="18" charset="0"/>
              </a:rPr>
              <a:t>Hason</a:t>
            </a:r>
            <a:r>
              <a:rPr lang="en-US" sz="2400" b="1" dirty="0" smtClean="0">
                <a:latin typeface="Times New Roman" pitchFamily="18" charset="0"/>
                <a:cs typeface="Times New Roman" pitchFamily="18" charset="0"/>
              </a:rPr>
              <a:t> Raja was born in 1854 in a wealthy landlord`s family in </a:t>
            </a:r>
            <a:r>
              <a:rPr lang="en-US" sz="2400" b="1" dirty="0" err="1" smtClean="0">
                <a:latin typeface="Times New Roman" pitchFamily="18" charset="0"/>
                <a:cs typeface="Times New Roman" pitchFamily="18" charset="0"/>
              </a:rPr>
              <a:t>Sylhet</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8" name="Right Arrow 7"/>
          <p:cNvSpPr/>
          <p:nvPr/>
        </p:nvSpPr>
        <p:spPr>
          <a:xfrm>
            <a:off x="685800" y="533400"/>
            <a:ext cx="4038600" cy="12192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latin typeface="Times New Roman" pitchFamily="18" charset="0"/>
                <a:cs typeface="Times New Roman" pitchFamily="18" charset="0"/>
              </a:rPr>
              <a:t>Identity of </a:t>
            </a:r>
            <a:r>
              <a:rPr lang="en-US" sz="2800" b="1" dirty="0" err="1" smtClean="0">
                <a:solidFill>
                  <a:srgbClr val="002060"/>
                </a:solidFill>
                <a:latin typeface="Times New Roman" pitchFamily="18" charset="0"/>
                <a:cs typeface="Times New Roman" pitchFamily="18" charset="0"/>
              </a:rPr>
              <a:t>Hason</a:t>
            </a:r>
            <a:r>
              <a:rPr lang="en-US" sz="2800" b="1" dirty="0" smtClean="0">
                <a:solidFill>
                  <a:srgbClr val="002060"/>
                </a:solidFill>
                <a:latin typeface="Times New Roman" pitchFamily="18" charset="0"/>
                <a:cs typeface="Times New Roman" pitchFamily="18" charset="0"/>
              </a:rPr>
              <a:t> Raja</a:t>
            </a:r>
            <a:endParaRPr lang="en-US" sz="28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25602"/>
                                        </p:tgtEl>
                                        <p:attrNameLst>
                                          <p:attrName>style.visibility</p:attrName>
                                        </p:attrNameLst>
                                      </p:cBhvr>
                                      <p:to>
                                        <p:strVal val="visible"/>
                                      </p:to>
                                    </p:set>
                                    <p:animEffect transition="in" filter="wheel(4)">
                                      <p:cBhvr>
                                        <p:cTn id="20" dur="2000"/>
                                        <p:tgtEl>
                                          <p:spTgt spid="25602"/>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iterate type="lt">
                                    <p:tmPct val="5000"/>
                                  </p:iterate>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1604</TotalTime>
  <Words>1299</Words>
  <Application>Microsoft Office PowerPoint</Application>
  <PresentationFormat>On-screen Show (4:3)</PresentationFormat>
  <Paragraphs>182</Paragraphs>
  <Slides>24</Slides>
  <Notes>17</Notes>
  <HiddenSlides>1</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8" baseType="lpstr">
      <vt:lpstr>Book Antiqua</vt:lpstr>
      <vt:lpstr>Calibri</vt:lpstr>
      <vt:lpstr>Consolas</vt:lpstr>
      <vt:lpstr>Corbel</vt:lpstr>
      <vt:lpstr>Elephant</vt:lpstr>
      <vt:lpstr>Impact</vt:lpstr>
      <vt:lpstr>MonooMJ</vt:lpstr>
      <vt:lpstr>Nikosh</vt:lpstr>
      <vt:lpstr>Times New Roman</vt:lpstr>
      <vt:lpstr>Wingdings</vt:lpstr>
      <vt:lpstr>Wingdings 2</vt:lpstr>
      <vt:lpstr>Wingdings 3</vt:lpstr>
      <vt:lpstr>Metro</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Harun</dc:creator>
  <cp:lastModifiedBy>MR.HARUN</cp:lastModifiedBy>
  <cp:revision>185</cp:revision>
  <dcterms:created xsi:type="dcterms:W3CDTF">2006-08-16T00:00:00Z</dcterms:created>
  <dcterms:modified xsi:type="dcterms:W3CDTF">2015-06-25T07:28:42Z</dcterms:modified>
</cp:coreProperties>
</file>